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sldIdLst>
    <p:sldId id="257" r:id="rId2"/>
    <p:sldId id="258" r:id="rId3"/>
    <p:sldId id="266" r:id="rId4"/>
    <p:sldId id="259" r:id="rId5"/>
    <p:sldId id="271" r:id="rId6"/>
    <p:sldId id="269" r:id="rId7"/>
    <p:sldId id="272" r:id="rId8"/>
    <p:sldId id="270" r:id="rId9"/>
    <p:sldId id="273" r:id="rId10"/>
    <p:sldId id="274" r:id="rId11"/>
    <p:sldId id="297" r:id="rId12"/>
    <p:sldId id="298" r:id="rId13"/>
    <p:sldId id="281" r:id="rId14"/>
    <p:sldId id="282" r:id="rId15"/>
    <p:sldId id="286" r:id="rId16"/>
    <p:sldId id="290" r:id="rId17"/>
    <p:sldId id="295" r:id="rId18"/>
    <p:sldId id="301" r:id="rId19"/>
    <p:sldId id="285" r:id="rId20"/>
    <p:sldId id="294" r:id="rId21"/>
    <p:sldId id="302" r:id="rId22"/>
    <p:sldId id="303" r:id="rId23"/>
    <p:sldId id="299" r:id="rId24"/>
    <p:sldId id="265" r:id="rId25"/>
  </p:sldIdLst>
  <p:sldSz cx="9720263" cy="6840538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</p:embeddedFontLst>
  <p:defaultTextStyle>
    <a:defPPr>
      <a:defRPr lang="ko-KR"/>
    </a:defPPr>
    <a:lvl1pPr marL="0" algn="l" defTabSz="903244" rtl="0" eaLnBrk="1" latinLnBrk="1" hangingPunct="1">
      <a:defRPr sz="1778" kern="1200">
        <a:solidFill>
          <a:schemeClr val="tx1"/>
        </a:solidFill>
        <a:latin typeface="+mn-lt"/>
        <a:ea typeface="+mn-ea"/>
        <a:cs typeface="+mn-cs"/>
      </a:defRPr>
    </a:lvl1pPr>
    <a:lvl2pPr marL="451622" algn="l" defTabSz="903244" rtl="0" eaLnBrk="1" latinLnBrk="1" hangingPunct="1">
      <a:defRPr sz="1778" kern="1200">
        <a:solidFill>
          <a:schemeClr val="tx1"/>
        </a:solidFill>
        <a:latin typeface="+mn-lt"/>
        <a:ea typeface="+mn-ea"/>
        <a:cs typeface="+mn-cs"/>
      </a:defRPr>
    </a:lvl2pPr>
    <a:lvl3pPr marL="903244" algn="l" defTabSz="903244" rtl="0" eaLnBrk="1" latinLnBrk="1" hangingPunct="1">
      <a:defRPr sz="1778" kern="1200">
        <a:solidFill>
          <a:schemeClr val="tx1"/>
        </a:solidFill>
        <a:latin typeface="+mn-lt"/>
        <a:ea typeface="+mn-ea"/>
        <a:cs typeface="+mn-cs"/>
      </a:defRPr>
    </a:lvl3pPr>
    <a:lvl4pPr marL="1354866" algn="l" defTabSz="903244" rtl="0" eaLnBrk="1" latinLnBrk="1" hangingPunct="1">
      <a:defRPr sz="1778" kern="1200">
        <a:solidFill>
          <a:schemeClr val="tx1"/>
        </a:solidFill>
        <a:latin typeface="+mn-lt"/>
        <a:ea typeface="+mn-ea"/>
        <a:cs typeface="+mn-cs"/>
      </a:defRPr>
    </a:lvl4pPr>
    <a:lvl5pPr marL="1806489" algn="l" defTabSz="903244" rtl="0" eaLnBrk="1" latinLnBrk="1" hangingPunct="1">
      <a:defRPr sz="1778" kern="1200">
        <a:solidFill>
          <a:schemeClr val="tx1"/>
        </a:solidFill>
        <a:latin typeface="+mn-lt"/>
        <a:ea typeface="+mn-ea"/>
        <a:cs typeface="+mn-cs"/>
      </a:defRPr>
    </a:lvl5pPr>
    <a:lvl6pPr marL="2258111" algn="l" defTabSz="903244" rtl="0" eaLnBrk="1" latinLnBrk="1" hangingPunct="1">
      <a:defRPr sz="1778" kern="1200">
        <a:solidFill>
          <a:schemeClr val="tx1"/>
        </a:solidFill>
        <a:latin typeface="+mn-lt"/>
        <a:ea typeface="+mn-ea"/>
        <a:cs typeface="+mn-cs"/>
      </a:defRPr>
    </a:lvl6pPr>
    <a:lvl7pPr marL="2709733" algn="l" defTabSz="903244" rtl="0" eaLnBrk="1" latinLnBrk="1" hangingPunct="1">
      <a:defRPr sz="1778" kern="1200">
        <a:solidFill>
          <a:schemeClr val="tx1"/>
        </a:solidFill>
        <a:latin typeface="+mn-lt"/>
        <a:ea typeface="+mn-ea"/>
        <a:cs typeface="+mn-cs"/>
      </a:defRPr>
    </a:lvl7pPr>
    <a:lvl8pPr marL="3161355" algn="l" defTabSz="903244" rtl="0" eaLnBrk="1" latinLnBrk="1" hangingPunct="1">
      <a:defRPr sz="1778" kern="1200">
        <a:solidFill>
          <a:schemeClr val="tx1"/>
        </a:solidFill>
        <a:latin typeface="+mn-lt"/>
        <a:ea typeface="+mn-ea"/>
        <a:cs typeface="+mn-cs"/>
      </a:defRPr>
    </a:lvl8pPr>
    <a:lvl9pPr marL="3612977" algn="l" defTabSz="903244" rtl="0" eaLnBrk="1" latinLnBrk="1" hangingPunct="1">
      <a:defRPr sz="177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E5AC006F-F0AB-4C67-8E93-1A82B6697538}">
          <p14:sldIdLst>
            <p14:sldId id="257"/>
            <p14:sldId id="258"/>
            <p14:sldId id="266"/>
            <p14:sldId id="259"/>
            <p14:sldId id="271"/>
            <p14:sldId id="269"/>
            <p14:sldId id="272"/>
            <p14:sldId id="270"/>
            <p14:sldId id="273"/>
            <p14:sldId id="274"/>
            <p14:sldId id="297"/>
            <p14:sldId id="298"/>
            <p14:sldId id="281"/>
            <p14:sldId id="282"/>
            <p14:sldId id="286"/>
            <p14:sldId id="290"/>
            <p14:sldId id="295"/>
            <p14:sldId id="301"/>
            <p14:sldId id="285"/>
            <p14:sldId id="294"/>
            <p14:sldId id="302"/>
            <p14:sldId id="303"/>
            <p14:sldId id="299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5" userDrawn="1">
          <p15:clr>
            <a:srgbClr val="A4A3A4"/>
          </p15:clr>
        </p15:guide>
        <p15:guide id="2" pos="306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  <a:srgbClr val="3865B6"/>
    <a:srgbClr val="4472C4"/>
    <a:srgbClr val="4F7B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528" y="114"/>
      </p:cViewPr>
      <p:guideLst>
        <p:guide orient="horz" pos="2155"/>
        <p:guide pos="306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020" y="1119505"/>
            <a:ext cx="8262224" cy="2381521"/>
          </a:xfrm>
        </p:spPr>
        <p:txBody>
          <a:bodyPr anchor="b"/>
          <a:lstStyle>
            <a:lvl1pPr algn="ctr">
              <a:defRPr sz="598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5033" y="3592866"/>
            <a:ext cx="7290197" cy="1651546"/>
          </a:xfrm>
        </p:spPr>
        <p:txBody>
          <a:bodyPr/>
          <a:lstStyle>
            <a:lvl1pPr marL="0" indent="0" algn="ctr">
              <a:buNone/>
              <a:defRPr sz="2394"/>
            </a:lvl1pPr>
            <a:lvl2pPr marL="456057" indent="0" algn="ctr">
              <a:buNone/>
              <a:defRPr sz="1995"/>
            </a:lvl2pPr>
            <a:lvl3pPr marL="912114" indent="0" algn="ctr">
              <a:buNone/>
              <a:defRPr sz="1795"/>
            </a:lvl3pPr>
            <a:lvl4pPr marL="1368171" indent="0" algn="ctr">
              <a:buNone/>
              <a:defRPr sz="1596"/>
            </a:lvl4pPr>
            <a:lvl5pPr marL="1824228" indent="0" algn="ctr">
              <a:buNone/>
              <a:defRPr sz="1596"/>
            </a:lvl5pPr>
            <a:lvl6pPr marL="2280285" indent="0" algn="ctr">
              <a:buNone/>
              <a:defRPr sz="1596"/>
            </a:lvl6pPr>
            <a:lvl7pPr marL="2736342" indent="0" algn="ctr">
              <a:buNone/>
              <a:defRPr sz="1596"/>
            </a:lvl7pPr>
            <a:lvl8pPr marL="3192399" indent="0" algn="ctr">
              <a:buNone/>
              <a:defRPr sz="1596"/>
            </a:lvl8pPr>
            <a:lvl9pPr marL="3648456" indent="0" algn="ctr">
              <a:buNone/>
              <a:defRPr sz="1596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5F88-943B-477D-8434-6C040EFCCF83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8555-EF61-48CE-8CC9-8BE4CF272C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847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5F88-943B-477D-8434-6C040EFCCF83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8555-EF61-48CE-8CC9-8BE4CF272C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503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6064" y="364195"/>
            <a:ext cx="2095932" cy="579704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8269" y="364195"/>
            <a:ext cx="6166292" cy="579704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5F88-943B-477D-8434-6C040EFCCF83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8555-EF61-48CE-8CC9-8BE4CF272C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301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5F88-943B-477D-8434-6C040EFCCF83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8555-EF61-48CE-8CC9-8BE4CF272C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037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206" y="1705386"/>
            <a:ext cx="8383727" cy="2845473"/>
          </a:xfrm>
        </p:spPr>
        <p:txBody>
          <a:bodyPr anchor="b"/>
          <a:lstStyle>
            <a:lvl1pPr>
              <a:defRPr sz="598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3206" y="4577779"/>
            <a:ext cx="8383727" cy="1496367"/>
          </a:xfrm>
        </p:spPr>
        <p:txBody>
          <a:bodyPr/>
          <a:lstStyle>
            <a:lvl1pPr marL="0" indent="0">
              <a:buNone/>
              <a:defRPr sz="2394">
                <a:solidFill>
                  <a:schemeClr val="tx1"/>
                </a:solidFill>
              </a:defRPr>
            </a:lvl1pPr>
            <a:lvl2pPr marL="456057" indent="0">
              <a:buNone/>
              <a:defRPr sz="1995">
                <a:solidFill>
                  <a:schemeClr val="tx1">
                    <a:tint val="75000"/>
                  </a:schemeClr>
                </a:solidFill>
              </a:defRPr>
            </a:lvl2pPr>
            <a:lvl3pPr marL="912114" indent="0">
              <a:buNone/>
              <a:defRPr sz="1795">
                <a:solidFill>
                  <a:schemeClr val="tx1">
                    <a:tint val="75000"/>
                  </a:schemeClr>
                </a:solidFill>
              </a:defRPr>
            </a:lvl3pPr>
            <a:lvl4pPr marL="1368171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4pPr>
            <a:lvl5pPr marL="1824228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5pPr>
            <a:lvl6pPr marL="2280285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6pPr>
            <a:lvl7pPr marL="2736342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7pPr>
            <a:lvl8pPr marL="3192399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8pPr>
            <a:lvl9pPr marL="3648456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5F88-943B-477D-8434-6C040EFCCF83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8555-EF61-48CE-8CC9-8BE4CF272C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055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8268" y="1820976"/>
            <a:ext cx="4131112" cy="434025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20883" y="1820976"/>
            <a:ext cx="4131112" cy="434025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5F88-943B-477D-8434-6C040EFCCF83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8555-EF61-48CE-8CC9-8BE4CF272C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505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534" y="364197"/>
            <a:ext cx="8383727" cy="132218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9535" y="1676882"/>
            <a:ext cx="4112126" cy="821814"/>
          </a:xfrm>
        </p:spPr>
        <p:txBody>
          <a:bodyPr anchor="b"/>
          <a:lstStyle>
            <a:lvl1pPr marL="0" indent="0">
              <a:buNone/>
              <a:defRPr sz="2394" b="1"/>
            </a:lvl1pPr>
            <a:lvl2pPr marL="456057" indent="0">
              <a:buNone/>
              <a:defRPr sz="1995" b="1"/>
            </a:lvl2pPr>
            <a:lvl3pPr marL="912114" indent="0">
              <a:buNone/>
              <a:defRPr sz="1795" b="1"/>
            </a:lvl3pPr>
            <a:lvl4pPr marL="1368171" indent="0">
              <a:buNone/>
              <a:defRPr sz="1596" b="1"/>
            </a:lvl4pPr>
            <a:lvl5pPr marL="1824228" indent="0">
              <a:buNone/>
              <a:defRPr sz="1596" b="1"/>
            </a:lvl5pPr>
            <a:lvl6pPr marL="2280285" indent="0">
              <a:buNone/>
              <a:defRPr sz="1596" b="1"/>
            </a:lvl6pPr>
            <a:lvl7pPr marL="2736342" indent="0">
              <a:buNone/>
              <a:defRPr sz="1596" b="1"/>
            </a:lvl7pPr>
            <a:lvl8pPr marL="3192399" indent="0">
              <a:buNone/>
              <a:defRPr sz="1596" b="1"/>
            </a:lvl8pPr>
            <a:lvl9pPr marL="3648456" indent="0">
              <a:buNone/>
              <a:defRPr sz="1596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9535" y="2498697"/>
            <a:ext cx="4112126" cy="367520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20884" y="1676882"/>
            <a:ext cx="4132378" cy="821814"/>
          </a:xfrm>
        </p:spPr>
        <p:txBody>
          <a:bodyPr anchor="b"/>
          <a:lstStyle>
            <a:lvl1pPr marL="0" indent="0">
              <a:buNone/>
              <a:defRPr sz="2394" b="1"/>
            </a:lvl1pPr>
            <a:lvl2pPr marL="456057" indent="0">
              <a:buNone/>
              <a:defRPr sz="1995" b="1"/>
            </a:lvl2pPr>
            <a:lvl3pPr marL="912114" indent="0">
              <a:buNone/>
              <a:defRPr sz="1795" b="1"/>
            </a:lvl3pPr>
            <a:lvl4pPr marL="1368171" indent="0">
              <a:buNone/>
              <a:defRPr sz="1596" b="1"/>
            </a:lvl4pPr>
            <a:lvl5pPr marL="1824228" indent="0">
              <a:buNone/>
              <a:defRPr sz="1596" b="1"/>
            </a:lvl5pPr>
            <a:lvl6pPr marL="2280285" indent="0">
              <a:buNone/>
              <a:defRPr sz="1596" b="1"/>
            </a:lvl6pPr>
            <a:lvl7pPr marL="2736342" indent="0">
              <a:buNone/>
              <a:defRPr sz="1596" b="1"/>
            </a:lvl7pPr>
            <a:lvl8pPr marL="3192399" indent="0">
              <a:buNone/>
              <a:defRPr sz="1596" b="1"/>
            </a:lvl8pPr>
            <a:lvl9pPr marL="3648456" indent="0">
              <a:buNone/>
              <a:defRPr sz="1596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20884" y="2498697"/>
            <a:ext cx="4132378" cy="367520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5F88-943B-477D-8434-6C040EFCCF83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8555-EF61-48CE-8CC9-8BE4CF272C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144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5F88-943B-477D-8434-6C040EFCCF83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8555-EF61-48CE-8CC9-8BE4CF272C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751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5F88-943B-477D-8434-6C040EFCCF83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8555-EF61-48CE-8CC9-8BE4CF272C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842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534" y="456036"/>
            <a:ext cx="3135038" cy="1596126"/>
          </a:xfrm>
        </p:spPr>
        <p:txBody>
          <a:bodyPr anchor="b"/>
          <a:lstStyle>
            <a:lvl1pPr>
              <a:defRPr sz="319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2378" y="984912"/>
            <a:ext cx="4920883" cy="4861216"/>
          </a:xfrm>
        </p:spPr>
        <p:txBody>
          <a:bodyPr/>
          <a:lstStyle>
            <a:lvl1pPr>
              <a:defRPr sz="3192"/>
            </a:lvl1pPr>
            <a:lvl2pPr>
              <a:defRPr sz="2793"/>
            </a:lvl2pPr>
            <a:lvl3pPr>
              <a:defRPr sz="2394"/>
            </a:lvl3pPr>
            <a:lvl4pPr>
              <a:defRPr sz="1995"/>
            </a:lvl4pPr>
            <a:lvl5pPr>
              <a:defRPr sz="1995"/>
            </a:lvl5pPr>
            <a:lvl6pPr>
              <a:defRPr sz="1995"/>
            </a:lvl6pPr>
            <a:lvl7pPr>
              <a:defRPr sz="1995"/>
            </a:lvl7pPr>
            <a:lvl8pPr>
              <a:defRPr sz="1995"/>
            </a:lvl8pPr>
            <a:lvl9pPr>
              <a:defRPr sz="1995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9534" y="2052161"/>
            <a:ext cx="3135038" cy="3801883"/>
          </a:xfrm>
        </p:spPr>
        <p:txBody>
          <a:bodyPr/>
          <a:lstStyle>
            <a:lvl1pPr marL="0" indent="0">
              <a:buNone/>
              <a:defRPr sz="1596"/>
            </a:lvl1pPr>
            <a:lvl2pPr marL="456057" indent="0">
              <a:buNone/>
              <a:defRPr sz="1397"/>
            </a:lvl2pPr>
            <a:lvl3pPr marL="912114" indent="0">
              <a:buNone/>
              <a:defRPr sz="1197"/>
            </a:lvl3pPr>
            <a:lvl4pPr marL="1368171" indent="0">
              <a:buNone/>
              <a:defRPr sz="998"/>
            </a:lvl4pPr>
            <a:lvl5pPr marL="1824228" indent="0">
              <a:buNone/>
              <a:defRPr sz="998"/>
            </a:lvl5pPr>
            <a:lvl6pPr marL="2280285" indent="0">
              <a:buNone/>
              <a:defRPr sz="998"/>
            </a:lvl6pPr>
            <a:lvl7pPr marL="2736342" indent="0">
              <a:buNone/>
              <a:defRPr sz="998"/>
            </a:lvl7pPr>
            <a:lvl8pPr marL="3192399" indent="0">
              <a:buNone/>
              <a:defRPr sz="998"/>
            </a:lvl8pPr>
            <a:lvl9pPr marL="3648456" indent="0">
              <a:buNone/>
              <a:defRPr sz="998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5F88-943B-477D-8434-6C040EFCCF83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8555-EF61-48CE-8CC9-8BE4CF272C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284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534" y="456036"/>
            <a:ext cx="3135038" cy="1596126"/>
          </a:xfrm>
        </p:spPr>
        <p:txBody>
          <a:bodyPr anchor="b"/>
          <a:lstStyle>
            <a:lvl1pPr>
              <a:defRPr sz="319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32378" y="984912"/>
            <a:ext cx="4920883" cy="4861216"/>
          </a:xfrm>
        </p:spPr>
        <p:txBody>
          <a:bodyPr anchor="t"/>
          <a:lstStyle>
            <a:lvl1pPr marL="0" indent="0">
              <a:buNone/>
              <a:defRPr sz="3192"/>
            </a:lvl1pPr>
            <a:lvl2pPr marL="456057" indent="0">
              <a:buNone/>
              <a:defRPr sz="2793"/>
            </a:lvl2pPr>
            <a:lvl3pPr marL="912114" indent="0">
              <a:buNone/>
              <a:defRPr sz="2394"/>
            </a:lvl3pPr>
            <a:lvl4pPr marL="1368171" indent="0">
              <a:buNone/>
              <a:defRPr sz="1995"/>
            </a:lvl4pPr>
            <a:lvl5pPr marL="1824228" indent="0">
              <a:buNone/>
              <a:defRPr sz="1995"/>
            </a:lvl5pPr>
            <a:lvl6pPr marL="2280285" indent="0">
              <a:buNone/>
              <a:defRPr sz="1995"/>
            </a:lvl6pPr>
            <a:lvl7pPr marL="2736342" indent="0">
              <a:buNone/>
              <a:defRPr sz="1995"/>
            </a:lvl7pPr>
            <a:lvl8pPr marL="3192399" indent="0">
              <a:buNone/>
              <a:defRPr sz="1995"/>
            </a:lvl8pPr>
            <a:lvl9pPr marL="3648456" indent="0">
              <a:buNone/>
              <a:defRPr sz="1995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9534" y="2052161"/>
            <a:ext cx="3135038" cy="3801883"/>
          </a:xfrm>
        </p:spPr>
        <p:txBody>
          <a:bodyPr/>
          <a:lstStyle>
            <a:lvl1pPr marL="0" indent="0">
              <a:buNone/>
              <a:defRPr sz="1596"/>
            </a:lvl1pPr>
            <a:lvl2pPr marL="456057" indent="0">
              <a:buNone/>
              <a:defRPr sz="1397"/>
            </a:lvl2pPr>
            <a:lvl3pPr marL="912114" indent="0">
              <a:buNone/>
              <a:defRPr sz="1197"/>
            </a:lvl3pPr>
            <a:lvl4pPr marL="1368171" indent="0">
              <a:buNone/>
              <a:defRPr sz="998"/>
            </a:lvl4pPr>
            <a:lvl5pPr marL="1824228" indent="0">
              <a:buNone/>
              <a:defRPr sz="998"/>
            </a:lvl5pPr>
            <a:lvl6pPr marL="2280285" indent="0">
              <a:buNone/>
              <a:defRPr sz="998"/>
            </a:lvl6pPr>
            <a:lvl7pPr marL="2736342" indent="0">
              <a:buNone/>
              <a:defRPr sz="998"/>
            </a:lvl7pPr>
            <a:lvl8pPr marL="3192399" indent="0">
              <a:buNone/>
              <a:defRPr sz="998"/>
            </a:lvl8pPr>
            <a:lvl9pPr marL="3648456" indent="0">
              <a:buNone/>
              <a:defRPr sz="998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5F88-943B-477D-8434-6C040EFCCF83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8555-EF61-48CE-8CC9-8BE4CF272C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668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8268" y="364197"/>
            <a:ext cx="8383727" cy="1322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8268" y="1820976"/>
            <a:ext cx="8383727" cy="4340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8268" y="6340167"/>
            <a:ext cx="2187059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9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05F88-943B-477D-8434-6C040EFCCF83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19837" y="6340167"/>
            <a:ext cx="3280589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9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64936" y="6340167"/>
            <a:ext cx="2187059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9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C8555-EF61-48CE-8CC9-8BE4CF272C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866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2114" rtl="0" eaLnBrk="1" latinLnBrk="1" hangingPunct="1">
        <a:lnSpc>
          <a:spcPct val="90000"/>
        </a:lnSpc>
        <a:spcBef>
          <a:spcPct val="0"/>
        </a:spcBef>
        <a:buNone/>
        <a:defRPr sz="43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029" indent="-228029" algn="l" defTabSz="912114" rtl="0" eaLnBrk="1" latinLnBrk="1" hangingPunct="1">
        <a:lnSpc>
          <a:spcPct val="90000"/>
        </a:lnSpc>
        <a:spcBef>
          <a:spcPts val="998"/>
        </a:spcBef>
        <a:buFont typeface="Arial" panose="020B0604020202020204" pitchFamily="34" charset="0"/>
        <a:buChar char="•"/>
        <a:defRPr sz="2793" kern="1200">
          <a:solidFill>
            <a:schemeClr val="tx1"/>
          </a:solidFill>
          <a:latin typeface="+mn-lt"/>
          <a:ea typeface="+mn-ea"/>
          <a:cs typeface="+mn-cs"/>
        </a:defRPr>
      </a:lvl1pPr>
      <a:lvl2pPr marL="684086" indent="-228029" algn="l" defTabSz="912114" rtl="0" eaLnBrk="1" latinLnBrk="1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2394" kern="1200">
          <a:solidFill>
            <a:schemeClr val="tx1"/>
          </a:solidFill>
          <a:latin typeface="+mn-lt"/>
          <a:ea typeface="+mn-ea"/>
          <a:cs typeface="+mn-cs"/>
        </a:defRPr>
      </a:lvl2pPr>
      <a:lvl3pPr marL="1140143" indent="-228029" algn="l" defTabSz="912114" rtl="0" eaLnBrk="1" latinLnBrk="1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995" kern="1200">
          <a:solidFill>
            <a:schemeClr val="tx1"/>
          </a:solidFill>
          <a:latin typeface="+mn-lt"/>
          <a:ea typeface="+mn-ea"/>
          <a:cs typeface="+mn-cs"/>
        </a:defRPr>
      </a:lvl3pPr>
      <a:lvl4pPr marL="1596200" indent="-228029" algn="l" defTabSz="912114" rtl="0" eaLnBrk="1" latinLnBrk="1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4pPr>
      <a:lvl5pPr marL="2052257" indent="-228029" algn="l" defTabSz="912114" rtl="0" eaLnBrk="1" latinLnBrk="1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5pPr>
      <a:lvl6pPr marL="2508314" indent="-228029" algn="l" defTabSz="912114" rtl="0" eaLnBrk="1" latinLnBrk="1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964371" indent="-228029" algn="l" defTabSz="912114" rtl="0" eaLnBrk="1" latinLnBrk="1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420428" indent="-228029" algn="l" defTabSz="912114" rtl="0" eaLnBrk="1" latinLnBrk="1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876485" indent="-228029" algn="l" defTabSz="912114" rtl="0" eaLnBrk="1" latinLnBrk="1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114" rtl="0" eaLnBrk="1" latinLnBrk="1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1pPr>
      <a:lvl2pPr marL="456057" algn="l" defTabSz="912114" rtl="0" eaLnBrk="1" latinLnBrk="1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2pPr>
      <a:lvl3pPr marL="912114" algn="l" defTabSz="912114" rtl="0" eaLnBrk="1" latinLnBrk="1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3pPr>
      <a:lvl4pPr marL="1368171" algn="l" defTabSz="912114" rtl="0" eaLnBrk="1" latinLnBrk="1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4pPr>
      <a:lvl5pPr marL="1824228" algn="l" defTabSz="912114" rtl="0" eaLnBrk="1" latinLnBrk="1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5pPr>
      <a:lvl6pPr marL="2280285" algn="l" defTabSz="912114" rtl="0" eaLnBrk="1" latinLnBrk="1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736342" algn="l" defTabSz="912114" rtl="0" eaLnBrk="1" latinLnBrk="1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192399" algn="l" defTabSz="912114" rtl="0" eaLnBrk="1" latinLnBrk="1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648456" algn="l" defTabSz="912114" rtl="0" eaLnBrk="1" latinLnBrk="1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www.kaggle.com/fedesoriano/heart-failure-prediction" TargetMode="External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17/06/relationships/model3d" Target="../media/model3d2.glb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 22"/>
          <p:cNvSpPr/>
          <p:nvPr/>
        </p:nvSpPr>
        <p:spPr>
          <a:xfrm>
            <a:off x="0" y="3771779"/>
            <a:ext cx="3034834" cy="3013234"/>
          </a:xfrm>
          <a:custGeom>
            <a:avLst/>
            <a:gdLst>
              <a:gd name="connsiteX0" fmla="*/ 0 w 3034834"/>
              <a:gd name="connsiteY0" fmla="*/ 0 h 3013234"/>
              <a:gd name="connsiteX1" fmla="*/ 3034834 w 3034834"/>
              <a:gd name="connsiteY1" fmla="*/ 3013234 h 3013234"/>
              <a:gd name="connsiteX2" fmla="*/ 2453915 w 3034834"/>
              <a:gd name="connsiteY2" fmla="*/ 3013234 h 3013234"/>
              <a:gd name="connsiteX3" fmla="*/ 0 w 3034834"/>
              <a:gd name="connsiteY3" fmla="*/ 576784 h 3013234"/>
              <a:gd name="connsiteX4" fmla="*/ 0 w 3034834"/>
              <a:gd name="connsiteY4" fmla="*/ 0 h 3013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4834" h="3013234">
                <a:moveTo>
                  <a:pt x="0" y="0"/>
                </a:moveTo>
                <a:lnTo>
                  <a:pt x="3034834" y="3013234"/>
                </a:lnTo>
                <a:lnTo>
                  <a:pt x="2453915" y="3013234"/>
                </a:lnTo>
                <a:lnTo>
                  <a:pt x="0" y="5767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다이아몬드 4"/>
          <p:cNvSpPr/>
          <p:nvPr/>
        </p:nvSpPr>
        <p:spPr>
          <a:xfrm>
            <a:off x="2865120" y="1219201"/>
            <a:ext cx="1149531" cy="1149531"/>
          </a:xfrm>
          <a:prstGeom prst="diamond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22317" y="2473451"/>
            <a:ext cx="52556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Heart Failure</a:t>
            </a:r>
            <a:endParaRPr lang="ko-KR" altLang="en-US" sz="6600" dirty="0">
              <a:solidFill>
                <a:schemeClr val="tx1">
                  <a:lumMod val="65000"/>
                  <a:lumOff val="35000"/>
                </a:schemeClr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51364" y="3691188"/>
            <a:ext cx="4086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Predicted by</a:t>
            </a:r>
          </a:p>
          <a:p>
            <a:pPr algn="ctr"/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Machine Learning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19147" y="5423020"/>
            <a:ext cx="1902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JAE HYUNG PARK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6481482"/>
            <a:ext cx="9720263" cy="35905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 24"/>
          <p:cNvSpPr/>
          <p:nvPr/>
        </p:nvSpPr>
        <p:spPr>
          <a:xfrm>
            <a:off x="0" y="0"/>
            <a:ext cx="2717074" cy="4045131"/>
          </a:xfrm>
          <a:custGeom>
            <a:avLst/>
            <a:gdLst>
              <a:gd name="connsiteX0" fmla="*/ 8709 w 2717074"/>
              <a:gd name="connsiteY0" fmla="*/ 0 h 4045131"/>
              <a:gd name="connsiteX1" fmla="*/ 923109 w 2717074"/>
              <a:gd name="connsiteY1" fmla="*/ 0 h 4045131"/>
              <a:gd name="connsiteX2" fmla="*/ 2717074 w 2717074"/>
              <a:gd name="connsiteY2" fmla="*/ 1793966 h 4045131"/>
              <a:gd name="connsiteX3" fmla="*/ 465909 w 2717074"/>
              <a:gd name="connsiteY3" fmla="*/ 4045131 h 4045131"/>
              <a:gd name="connsiteX4" fmla="*/ 0 w 2717074"/>
              <a:gd name="connsiteY4" fmla="*/ 3579222 h 4045131"/>
              <a:gd name="connsiteX5" fmla="*/ 0 w 2717074"/>
              <a:gd name="connsiteY5" fmla="*/ 8709 h 4045131"/>
              <a:gd name="connsiteX6" fmla="*/ 8709 w 2717074"/>
              <a:gd name="connsiteY6" fmla="*/ 0 h 4045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17074" h="4045131">
                <a:moveTo>
                  <a:pt x="8709" y="0"/>
                </a:moveTo>
                <a:lnTo>
                  <a:pt x="923109" y="0"/>
                </a:lnTo>
                <a:lnTo>
                  <a:pt x="2717074" y="1793966"/>
                </a:lnTo>
                <a:lnTo>
                  <a:pt x="465909" y="4045131"/>
                </a:lnTo>
                <a:lnTo>
                  <a:pt x="0" y="3579222"/>
                </a:lnTo>
                <a:lnTo>
                  <a:pt x="0" y="8709"/>
                </a:lnTo>
                <a:lnTo>
                  <a:pt x="8709" y="0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모델 3" descr="Human heart">
                <a:extLst>
                  <a:ext uri="{FF2B5EF4-FFF2-40B4-BE49-F238E27FC236}">
                    <a16:creationId xmlns:a16="http://schemas.microsoft.com/office/drawing/2014/main" id="{995BC263-C479-4227-AACE-1ADF28A701C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02391966"/>
                  </p:ext>
                </p:extLst>
              </p:nvPr>
            </p:nvGraphicFramePr>
            <p:xfrm>
              <a:off x="1948050" y="2473451"/>
              <a:ext cx="1643048" cy="287795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43048" cy="2877952"/>
                    </a:xfrm>
                    <a:prstGeom prst="rect">
                      <a:avLst/>
                    </a:prstGeom>
                  </am3d:spPr>
                  <am3d:camera>
                    <am3d:pos x="0" y="0" z="612063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48746" d="1000000"/>
                    <am3d:preTrans dx="86068" dy="-18000000" dz="1718928"/>
                    <am3d:scale>
                      <am3d:sx n="1000000" d="1000000"/>
                      <am3d:sy n="1000000" d="1000000"/>
                      <am3d:sz n="1000000" d="1000000"/>
                    </am3d:scale>
                    <am3d:rot ax="-203336" ay="454847" az="-2682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3174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모델 3" descr="Human heart">
                <a:extLst>
                  <a:ext uri="{FF2B5EF4-FFF2-40B4-BE49-F238E27FC236}">
                    <a16:creationId xmlns:a16="http://schemas.microsoft.com/office/drawing/2014/main" id="{995BC263-C479-4227-AACE-1ADF28A701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48050" y="2473451"/>
                <a:ext cx="1643048" cy="28779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3635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720263" cy="4482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-1"/>
            <a:ext cx="2178657" cy="44823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 rot="5400000">
            <a:off x="2260939" y="-82282"/>
            <a:ext cx="448233" cy="612797"/>
          </a:xfrm>
          <a:prstGeom prst="rtTriangl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2"/>
          <p:cNvSpPr>
            <a:spLocks noGrp="1"/>
          </p:cNvSpPr>
          <p:nvPr>
            <p:ph type="title"/>
          </p:nvPr>
        </p:nvSpPr>
        <p:spPr>
          <a:xfrm>
            <a:off x="-96508" y="-30327"/>
            <a:ext cx="2433099" cy="254442"/>
          </a:xfrm>
        </p:spPr>
        <p:txBody>
          <a:bodyPr lIns="324000" tIns="288000">
            <a:no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  <a:cs typeface="Tahoma" panose="020B0604030504040204" pitchFamily="34" charset="0"/>
              </a:rPr>
              <a:t>EDA &amp; Preprocessing</a:t>
            </a:r>
            <a:endParaRPr lang="ko-KR" altLang="en-US" sz="1600" dirty="0">
              <a:solidFill>
                <a:schemeClr val="bg1"/>
              </a:solidFill>
              <a:latin typeface="08서울남산체 B" panose="02020603020101020101" pitchFamily="18" charset="-127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989ADF-AAF2-4FD1-B0D2-8505F28BD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88" y="1650311"/>
            <a:ext cx="8566043" cy="4408657"/>
          </a:xfrm>
          <a:prstGeom prst="rect">
            <a:avLst/>
          </a:prstGeom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FEE27934-B280-4612-8A05-8989058FB0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1454" y="127165"/>
            <a:ext cx="638060" cy="19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ahoma" panose="020B0604030504040204" pitchFamily="34" charset="0"/>
              </a:rPr>
              <a:t>01. EDA</a:t>
            </a:r>
          </a:p>
        </p:txBody>
      </p:sp>
    </p:spTree>
    <p:extLst>
      <p:ext uri="{BB962C8B-B14F-4D97-AF65-F5344CB8AC3E}">
        <p14:creationId xmlns:p14="http://schemas.microsoft.com/office/powerpoint/2010/main" val="3621187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720263" cy="4482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-1"/>
            <a:ext cx="2178657" cy="44823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 rot="5400000">
            <a:off x="2260939" y="-82282"/>
            <a:ext cx="448233" cy="612797"/>
          </a:xfrm>
          <a:prstGeom prst="rtTriangl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2"/>
          <p:cNvSpPr>
            <a:spLocks noGrp="1"/>
          </p:cNvSpPr>
          <p:nvPr>
            <p:ph type="title"/>
          </p:nvPr>
        </p:nvSpPr>
        <p:spPr>
          <a:xfrm>
            <a:off x="-96508" y="-30327"/>
            <a:ext cx="2433099" cy="254442"/>
          </a:xfrm>
        </p:spPr>
        <p:txBody>
          <a:bodyPr lIns="324000" tIns="288000">
            <a:no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  <a:cs typeface="Tahoma" panose="020B0604030504040204" pitchFamily="34" charset="0"/>
              </a:rPr>
              <a:t>EDA &amp; Preprocessing</a:t>
            </a:r>
            <a:endParaRPr lang="ko-KR" altLang="en-US" sz="1600" dirty="0">
              <a:solidFill>
                <a:schemeClr val="bg1"/>
              </a:solidFill>
              <a:latin typeface="08서울남산체 B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FA078-C119-4196-A2C3-6B9F27864444}"/>
              </a:ext>
            </a:extLst>
          </p:cNvPr>
          <p:cNvSpPr txBox="1"/>
          <p:nvPr/>
        </p:nvSpPr>
        <p:spPr>
          <a:xfrm>
            <a:off x="1089328" y="5735194"/>
            <a:ext cx="75416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2400" b="0" i="0" dirty="0" err="1">
                <a:effectLst/>
                <a:latin typeface="Inter"/>
              </a:rPr>
              <a:t>Oldpeak</a:t>
            </a:r>
            <a:r>
              <a:rPr lang="ko-KR" altLang="en-US" sz="2400" b="0" i="0" dirty="0">
                <a:effectLst/>
                <a:latin typeface="Inter"/>
              </a:rPr>
              <a:t>값이 음수가 될 수 없으므로 양수로 바꿔주었다</a:t>
            </a:r>
            <a:r>
              <a:rPr lang="en-US" altLang="ko-KR" sz="2400" b="0" i="0" dirty="0">
                <a:effectLst/>
                <a:latin typeface="Inter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88128D-CA91-49EE-B0E8-666459C54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602" y="887552"/>
            <a:ext cx="8257058" cy="440832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2375A5E-2E01-4285-858F-8FDEBB93E2F3}"/>
              </a:ext>
            </a:extLst>
          </p:cNvPr>
          <p:cNvSpPr/>
          <p:nvPr/>
        </p:nvSpPr>
        <p:spPr>
          <a:xfrm>
            <a:off x="6957753" y="887551"/>
            <a:ext cx="540327" cy="44083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50F31347-2432-4D84-B1EF-D370F72A2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1454" y="127165"/>
            <a:ext cx="1432765" cy="19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ahoma" panose="020B0604030504040204" pitchFamily="34" charset="0"/>
              </a:rPr>
              <a:t>02. Preprocessing</a:t>
            </a:r>
          </a:p>
        </p:txBody>
      </p:sp>
    </p:spTree>
    <p:extLst>
      <p:ext uri="{BB962C8B-B14F-4D97-AF65-F5344CB8AC3E}">
        <p14:creationId xmlns:p14="http://schemas.microsoft.com/office/powerpoint/2010/main" val="1695134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720263" cy="4482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-1"/>
            <a:ext cx="2178657" cy="44823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 rot="5400000">
            <a:off x="2260939" y="-82282"/>
            <a:ext cx="448233" cy="612797"/>
          </a:xfrm>
          <a:prstGeom prst="rtTriangl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2"/>
          <p:cNvSpPr>
            <a:spLocks noGrp="1"/>
          </p:cNvSpPr>
          <p:nvPr>
            <p:ph type="title"/>
          </p:nvPr>
        </p:nvSpPr>
        <p:spPr>
          <a:xfrm>
            <a:off x="-96508" y="-30327"/>
            <a:ext cx="2433099" cy="254442"/>
          </a:xfrm>
        </p:spPr>
        <p:txBody>
          <a:bodyPr lIns="324000" tIns="288000">
            <a:no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  <a:cs typeface="Tahoma" panose="020B0604030504040204" pitchFamily="34" charset="0"/>
              </a:rPr>
              <a:t>EDA &amp; Preprocessing</a:t>
            </a:r>
            <a:endParaRPr lang="ko-KR" altLang="en-US" sz="1600" dirty="0">
              <a:solidFill>
                <a:schemeClr val="bg1"/>
              </a:solidFill>
              <a:latin typeface="08서울남산체 B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FA078-C119-4196-A2C3-6B9F27864444}"/>
              </a:ext>
            </a:extLst>
          </p:cNvPr>
          <p:cNvSpPr txBox="1"/>
          <p:nvPr/>
        </p:nvSpPr>
        <p:spPr>
          <a:xfrm>
            <a:off x="274320" y="3977335"/>
            <a:ext cx="90137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2000" b="0" i="0" dirty="0">
                <a:effectLst/>
                <a:latin typeface="Inter"/>
              </a:rPr>
              <a:t>Cholesterol</a:t>
            </a:r>
            <a:r>
              <a:rPr lang="ko-KR" altLang="en-US" sz="2000" b="0" i="0" dirty="0">
                <a:effectLst/>
                <a:latin typeface="Inter"/>
              </a:rPr>
              <a:t>값이 </a:t>
            </a:r>
            <a:r>
              <a:rPr lang="en-US" altLang="ko-KR" sz="2000" b="0" i="0" dirty="0">
                <a:effectLst/>
                <a:latin typeface="Inter"/>
              </a:rPr>
              <a:t>0</a:t>
            </a:r>
            <a:r>
              <a:rPr lang="ko-KR" altLang="en-US" sz="2000" b="0" i="0" dirty="0">
                <a:effectLst/>
                <a:latin typeface="Inter"/>
              </a:rPr>
              <a:t>이 될 수 없으므로</a:t>
            </a:r>
            <a:r>
              <a:rPr lang="en-US" altLang="ko-KR" sz="2000" b="0" i="0" dirty="0">
                <a:effectLst/>
                <a:latin typeface="Inter"/>
              </a:rPr>
              <a:t>,</a:t>
            </a:r>
          </a:p>
          <a:p>
            <a:pPr algn="ctr" fontAlgn="base"/>
            <a:r>
              <a:rPr lang="en-US" altLang="ko-KR" sz="2000" dirty="0" err="1">
                <a:latin typeface="Inter"/>
              </a:rPr>
              <a:t>FastingBS</a:t>
            </a:r>
            <a:r>
              <a:rPr lang="ko-KR" altLang="en-US" sz="2000" dirty="0">
                <a:latin typeface="Inter"/>
              </a:rPr>
              <a:t>과 관련이 높으므로 </a:t>
            </a:r>
            <a:r>
              <a:rPr lang="en-US" altLang="ko-KR" sz="2000" dirty="0">
                <a:latin typeface="Inter"/>
              </a:rPr>
              <a:t>0</a:t>
            </a:r>
            <a:r>
              <a:rPr lang="ko-KR" altLang="en-US" sz="2000" dirty="0">
                <a:latin typeface="Inter"/>
              </a:rPr>
              <a:t>인 값을 </a:t>
            </a:r>
            <a:r>
              <a:rPr lang="en-US" altLang="ko-KR" sz="2000" dirty="0">
                <a:latin typeface="Inter"/>
              </a:rPr>
              <a:t>median</a:t>
            </a:r>
            <a:r>
              <a:rPr lang="ko-KR" altLang="en-US" sz="2000" dirty="0">
                <a:latin typeface="Inter"/>
              </a:rPr>
              <a:t>값으로 처리해주었다</a:t>
            </a:r>
            <a:r>
              <a:rPr lang="en-US" altLang="ko-KR" sz="2000" dirty="0">
                <a:latin typeface="Inter"/>
              </a:rPr>
              <a:t>.</a:t>
            </a:r>
            <a:endParaRPr lang="en-US" altLang="ko-KR" sz="2000" b="0" i="0" dirty="0">
              <a:effectLst/>
              <a:latin typeface="Inter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0D021F4-CEC6-4047-9650-B302CA408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55" y="860571"/>
            <a:ext cx="9013752" cy="2877676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D9ACDB4E-ACEE-4695-8F4D-DD1561CD32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1454" y="127165"/>
            <a:ext cx="1432765" cy="19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ahoma" panose="020B0604030504040204" pitchFamily="34" charset="0"/>
              </a:rPr>
              <a:t>02. Preprocessing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E38E0D-41AF-4E5A-972A-6D7EA281D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55" y="4993972"/>
            <a:ext cx="9013752" cy="7429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E2DB28-FBCF-481C-8877-3832F7E17643}"/>
              </a:ext>
            </a:extLst>
          </p:cNvPr>
          <p:cNvSpPr txBox="1"/>
          <p:nvPr/>
        </p:nvSpPr>
        <p:spPr>
          <a:xfrm>
            <a:off x="1414158" y="5773122"/>
            <a:ext cx="70304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2000" dirty="0" err="1">
                <a:latin typeface="Inter"/>
              </a:rPr>
              <a:t>RestingBP</a:t>
            </a:r>
            <a:r>
              <a:rPr lang="ko-KR" altLang="en-US" sz="2000" b="0" i="0" dirty="0">
                <a:effectLst/>
                <a:latin typeface="Inter"/>
              </a:rPr>
              <a:t>값이 </a:t>
            </a:r>
            <a:r>
              <a:rPr lang="en-US" altLang="ko-KR" sz="2000" b="0" i="0" dirty="0">
                <a:effectLst/>
                <a:latin typeface="Inter"/>
              </a:rPr>
              <a:t>0</a:t>
            </a:r>
            <a:r>
              <a:rPr lang="ko-KR" altLang="en-US" sz="2000" b="0" i="0" dirty="0">
                <a:effectLst/>
                <a:latin typeface="Inter"/>
              </a:rPr>
              <a:t>이 될 수 없으므로</a:t>
            </a:r>
            <a:r>
              <a:rPr lang="en-US" altLang="ko-KR" sz="2000" b="0" i="0" dirty="0">
                <a:effectLst/>
                <a:latin typeface="Inter"/>
              </a:rPr>
              <a:t>,</a:t>
            </a:r>
          </a:p>
          <a:p>
            <a:pPr algn="ctr" fontAlgn="base"/>
            <a:r>
              <a:rPr lang="en-US" altLang="ko-KR" sz="2000" dirty="0">
                <a:latin typeface="Inter"/>
              </a:rPr>
              <a:t>median</a:t>
            </a:r>
            <a:r>
              <a:rPr lang="ko-KR" altLang="en-US" sz="2000" dirty="0">
                <a:latin typeface="Inter"/>
              </a:rPr>
              <a:t>값으로 처리해주었다</a:t>
            </a:r>
            <a:r>
              <a:rPr lang="en-US" altLang="ko-KR" sz="2000" dirty="0">
                <a:latin typeface="Inter"/>
              </a:rPr>
              <a:t>.</a:t>
            </a:r>
            <a:endParaRPr lang="en-US" altLang="ko-KR" sz="2000" b="0" i="0" dirty="0">
              <a:effectLst/>
              <a:latin typeface="Inter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F4CBFC2-C319-488C-9928-623A1736995C}"/>
              </a:ext>
            </a:extLst>
          </p:cNvPr>
          <p:cNvSpPr/>
          <p:nvPr/>
        </p:nvSpPr>
        <p:spPr>
          <a:xfrm>
            <a:off x="3237672" y="860572"/>
            <a:ext cx="760750" cy="2622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DFCA23-6F51-4113-92DA-351E87084E0F}"/>
              </a:ext>
            </a:extLst>
          </p:cNvPr>
          <p:cNvSpPr/>
          <p:nvPr/>
        </p:nvSpPr>
        <p:spPr>
          <a:xfrm>
            <a:off x="2468609" y="5006952"/>
            <a:ext cx="760750" cy="5625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049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 rot="2687723">
            <a:off x="2428588" y="1893722"/>
            <a:ext cx="3011053" cy="30546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다이아몬드 3"/>
          <p:cNvSpPr/>
          <p:nvPr/>
        </p:nvSpPr>
        <p:spPr>
          <a:xfrm>
            <a:off x="3257141" y="1817279"/>
            <a:ext cx="3207567" cy="3207567"/>
          </a:xfrm>
          <a:prstGeom prst="diamond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행복Bold" panose="02020603020101020101" pitchFamily="18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3514607" y="3200227"/>
            <a:ext cx="271656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ahoma" panose="020B0604030504040204" pitchFamily="34" charset="0"/>
              </a:rPr>
              <a:t>Models</a:t>
            </a:r>
            <a:endParaRPr lang="ko-KR" altLang="en-US" sz="2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Tahoma" panose="020B0604030504040204" pitchFamily="34" charset="0"/>
            </a:endParaRPr>
          </a:p>
        </p:txBody>
      </p:sp>
      <p:cxnSp>
        <p:nvCxnSpPr>
          <p:cNvPr id="20" name="직선 연결선 19"/>
          <p:cNvCxnSpPr>
            <a:cxnSpLocks/>
            <a:stCxn id="4" idx="3"/>
          </p:cNvCxnSpPr>
          <p:nvPr/>
        </p:nvCxnSpPr>
        <p:spPr>
          <a:xfrm flipH="1" flipV="1">
            <a:off x="2956559" y="-87086"/>
            <a:ext cx="3508149" cy="3508149"/>
          </a:xfrm>
          <a:prstGeom prst="line">
            <a:avLst/>
          </a:prstGeom>
          <a:ln w="9525">
            <a:solidFill>
              <a:srgbClr val="386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 flipV="1">
            <a:off x="3257141" y="3421063"/>
            <a:ext cx="3508149" cy="3508149"/>
          </a:xfrm>
          <a:prstGeom prst="line">
            <a:avLst/>
          </a:prstGeom>
          <a:ln w="9525">
            <a:solidFill>
              <a:srgbClr val="386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3682243" y="3221002"/>
            <a:ext cx="23573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682243" y="3637306"/>
            <a:ext cx="23573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4486460" y="2430805"/>
            <a:ext cx="7489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ahoma" panose="020B0604030504040204" pitchFamily="34" charset="0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08서울남산체 B" panose="02020603020101020101" pitchFamily="18" charset="-127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996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720263" cy="4482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-1"/>
            <a:ext cx="2178657" cy="44823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 rot="5400000">
            <a:off x="2260939" y="-82282"/>
            <a:ext cx="448233" cy="612797"/>
          </a:xfrm>
          <a:prstGeom prst="rtTriangl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2"/>
          <p:cNvSpPr>
            <a:spLocks noGrp="1"/>
          </p:cNvSpPr>
          <p:nvPr>
            <p:ph type="title"/>
          </p:nvPr>
        </p:nvSpPr>
        <p:spPr>
          <a:xfrm>
            <a:off x="-96508" y="-30327"/>
            <a:ext cx="2433099" cy="254442"/>
          </a:xfrm>
        </p:spPr>
        <p:txBody>
          <a:bodyPr lIns="324000" tIns="288000">
            <a:no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ahoma" panose="020B0604030504040204" pitchFamily="34" charset="0"/>
              </a:rPr>
              <a:t>Models</a:t>
            </a:r>
            <a:endParaRPr lang="ko-KR" altLang="en-US" sz="1800" dirty="0">
              <a:solidFill>
                <a:schemeClr val="bg1"/>
              </a:solidFill>
              <a:latin typeface="08서울남산체 B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2791454" y="127165"/>
            <a:ext cx="1546898" cy="19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ahoma" panose="020B0604030504040204" pitchFamily="34" charset="0"/>
              </a:rPr>
              <a:t>01. Baseline Model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6C2322E-21C3-4F09-8EF0-95EE7652B5D0}"/>
              </a:ext>
            </a:extLst>
          </p:cNvPr>
          <p:cNvSpPr txBox="1"/>
          <p:nvPr/>
        </p:nvSpPr>
        <p:spPr>
          <a:xfrm>
            <a:off x="3767587" y="1547898"/>
            <a:ext cx="1812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800" b="0" i="0" dirty="0" err="1">
                <a:effectLst/>
                <a:latin typeface="Inter"/>
              </a:rPr>
              <a:t>최빈값</a:t>
            </a:r>
            <a:r>
              <a:rPr lang="ko-KR" altLang="en-US" sz="1800" b="0" i="0" dirty="0">
                <a:effectLst/>
                <a:latin typeface="Inter"/>
              </a:rPr>
              <a:t> </a:t>
            </a:r>
            <a:r>
              <a:rPr lang="en-US" altLang="ko-KR" sz="1800" b="0" i="0" dirty="0">
                <a:effectLst/>
                <a:latin typeface="Inter"/>
              </a:rPr>
              <a:t>Model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303985B-D7F4-4A08-9779-982211610FDB}"/>
              </a:ext>
            </a:extLst>
          </p:cNvPr>
          <p:cNvGrpSpPr/>
          <p:nvPr/>
        </p:nvGrpSpPr>
        <p:grpSpPr>
          <a:xfrm>
            <a:off x="384794" y="715562"/>
            <a:ext cx="5195609" cy="709076"/>
            <a:chOff x="474030" y="839863"/>
            <a:chExt cx="4200520" cy="1323439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0C9D75C-2A31-4CBF-9416-A957C8E39ABC}"/>
                </a:ext>
              </a:extLst>
            </p:cNvPr>
            <p:cNvSpPr txBox="1"/>
            <p:nvPr/>
          </p:nvSpPr>
          <p:spPr>
            <a:xfrm>
              <a:off x="474030" y="839863"/>
              <a:ext cx="420052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/>
              <a:r>
                <a:rPr lang="en-US" altLang="ko-KR" sz="4000" dirty="0">
                  <a:latin typeface="Inter"/>
                </a:rPr>
                <a:t>Baseline Model</a:t>
              </a:r>
              <a:endParaRPr lang="en-US" altLang="ko-KR" sz="4000" b="0" i="0" dirty="0">
                <a:effectLst/>
                <a:latin typeface="Inter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8DE7BFF7-DF0A-455B-837C-68D8EEA96C0C}"/>
                </a:ext>
              </a:extLst>
            </p:cNvPr>
            <p:cNvCxnSpPr>
              <a:cxnSpLocks/>
            </p:cNvCxnSpPr>
            <p:nvPr/>
          </p:nvCxnSpPr>
          <p:spPr>
            <a:xfrm>
              <a:off x="583491" y="1935045"/>
              <a:ext cx="250291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9D49DD1-7869-4FAB-8267-61A3DDA04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111" y="2011418"/>
            <a:ext cx="4941426" cy="33281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54585C-3A39-4DFF-BFAD-F5F79F095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321" y="5583707"/>
            <a:ext cx="5377620" cy="476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1922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720263" cy="4482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-1"/>
            <a:ext cx="2178657" cy="44823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 rot="5400000">
            <a:off x="2260939" y="-82282"/>
            <a:ext cx="448233" cy="612797"/>
          </a:xfrm>
          <a:prstGeom prst="rtTriangl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2"/>
          <p:cNvSpPr>
            <a:spLocks noGrp="1"/>
          </p:cNvSpPr>
          <p:nvPr>
            <p:ph type="title"/>
          </p:nvPr>
        </p:nvSpPr>
        <p:spPr>
          <a:xfrm>
            <a:off x="-96508" y="-30327"/>
            <a:ext cx="2433099" cy="254442"/>
          </a:xfrm>
        </p:spPr>
        <p:txBody>
          <a:bodyPr lIns="324000" tIns="288000">
            <a:no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ahoma" panose="020B0604030504040204" pitchFamily="34" charset="0"/>
              </a:rPr>
              <a:t>Models</a:t>
            </a:r>
            <a:endParaRPr lang="ko-KR" altLang="en-US" sz="1800" dirty="0">
              <a:solidFill>
                <a:schemeClr val="bg1"/>
              </a:solidFill>
              <a:latin typeface="08서울남산체 B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2791454" y="127165"/>
            <a:ext cx="900888" cy="19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ahoma" panose="020B0604030504040204" pitchFamily="34" charset="0"/>
              </a:rPr>
              <a:t>02. Models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94D0AACA-CD24-43DF-8FFC-CAADA7F3B9B1}"/>
              </a:ext>
            </a:extLst>
          </p:cNvPr>
          <p:cNvSpPr/>
          <p:nvPr/>
        </p:nvSpPr>
        <p:spPr>
          <a:xfrm>
            <a:off x="1989023" y="1678748"/>
            <a:ext cx="285711" cy="45720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273D912D-2157-4E9E-8F7F-8559C1AD076B}"/>
              </a:ext>
            </a:extLst>
          </p:cNvPr>
          <p:cNvSpPr/>
          <p:nvPr/>
        </p:nvSpPr>
        <p:spPr>
          <a:xfrm>
            <a:off x="5775365" y="1721558"/>
            <a:ext cx="285711" cy="45720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FE8CBB6F-A70F-48D4-9921-9B7C3427AD2A}"/>
              </a:ext>
            </a:extLst>
          </p:cNvPr>
          <p:cNvSpPr/>
          <p:nvPr/>
        </p:nvSpPr>
        <p:spPr>
          <a:xfrm>
            <a:off x="439382" y="4933187"/>
            <a:ext cx="285711" cy="45720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1E6CDB89-14E9-4F11-BE9E-FDF682DA1396}"/>
              </a:ext>
            </a:extLst>
          </p:cNvPr>
          <p:cNvSpPr/>
          <p:nvPr/>
        </p:nvSpPr>
        <p:spPr>
          <a:xfrm>
            <a:off x="4067249" y="4891150"/>
            <a:ext cx="285711" cy="45720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85AA30E-F9C8-420F-A434-CCA2BCCF3BC3}"/>
              </a:ext>
            </a:extLst>
          </p:cNvPr>
          <p:cNvGrpSpPr/>
          <p:nvPr/>
        </p:nvGrpSpPr>
        <p:grpSpPr>
          <a:xfrm>
            <a:off x="147868" y="1450149"/>
            <a:ext cx="1687705" cy="1614676"/>
            <a:chOff x="147868" y="1450149"/>
            <a:chExt cx="1687705" cy="1614676"/>
          </a:xfrm>
        </p:grpSpPr>
        <p:pic>
          <p:nvPicPr>
            <p:cNvPr id="16" name="그래픽 15" descr="랩톱">
              <a:extLst>
                <a:ext uri="{FF2B5EF4-FFF2-40B4-BE49-F238E27FC236}">
                  <a16:creationId xmlns:a16="http://schemas.microsoft.com/office/drawing/2014/main" id="{656AB935-74DC-4229-A2B6-907072DB5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5783" y="1450149"/>
              <a:ext cx="914400" cy="914400"/>
            </a:xfrm>
            <a:prstGeom prst="rect">
              <a:avLst/>
            </a:prstGeom>
          </p:spPr>
        </p:pic>
        <p:sp>
          <p:nvSpPr>
            <p:cNvPr id="27" name="Rectangle 3">
              <a:extLst>
                <a:ext uri="{FF2B5EF4-FFF2-40B4-BE49-F238E27FC236}">
                  <a16:creationId xmlns:a16="http://schemas.microsoft.com/office/drawing/2014/main" id="{D07FDE44-05DA-4426-9900-7F001DC957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868" y="2677027"/>
              <a:ext cx="1687705" cy="387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90000"/>
                </a:lnSpc>
                <a:defRPr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Tahoma" panose="020B0604030504040204" pitchFamily="34" charset="0"/>
                </a:rPr>
                <a:t>EDA &amp; Preprocessed</a:t>
              </a:r>
              <a:b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Tahoma" panose="020B0604030504040204" pitchFamily="34" charset="0"/>
                </a:rPr>
              </a:b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Tahoma" panose="020B0604030504040204" pitchFamily="34" charset="0"/>
                </a:rPr>
                <a:t>Data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4E605E3-8100-475E-BC65-C177188A630A}"/>
              </a:ext>
            </a:extLst>
          </p:cNvPr>
          <p:cNvGrpSpPr/>
          <p:nvPr/>
        </p:nvGrpSpPr>
        <p:grpSpPr>
          <a:xfrm>
            <a:off x="6245544" y="871297"/>
            <a:ext cx="3258182" cy="2270085"/>
            <a:chOff x="6245544" y="871297"/>
            <a:chExt cx="3258182" cy="2270085"/>
          </a:xfrm>
        </p:grpSpPr>
        <p:pic>
          <p:nvPicPr>
            <p:cNvPr id="2052" name="Picture 4" descr="ML] Cross validation과 GridSearch하는 방법">
              <a:extLst>
                <a:ext uri="{FF2B5EF4-FFF2-40B4-BE49-F238E27FC236}">
                  <a16:creationId xmlns:a16="http://schemas.microsoft.com/office/drawing/2014/main" id="{DBDA0662-D661-4A56-B350-AB97367C70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5544" y="871297"/>
              <a:ext cx="3258182" cy="1999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3">
              <a:extLst>
                <a:ext uri="{FF2B5EF4-FFF2-40B4-BE49-F238E27FC236}">
                  <a16:creationId xmlns:a16="http://schemas.microsoft.com/office/drawing/2014/main" id="{7D0CE42B-5080-461C-B3FD-FF2ABCE95C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20476" y="2947483"/>
              <a:ext cx="1108317" cy="193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90000"/>
                </a:lnSpc>
                <a:defRPr/>
              </a:pP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Tahoma" panose="020B0604030504040204" pitchFamily="34" charset="0"/>
                </a:rPr>
                <a:t>GridSearchCV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ahoma" panose="020B0604030504040204" pitchFamily="34" charset="0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4E957F0-9C21-4D8A-9A0E-F40348361475}"/>
              </a:ext>
            </a:extLst>
          </p:cNvPr>
          <p:cNvGrpSpPr/>
          <p:nvPr/>
        </p:nvGrpSpPr>
        <p:grpSpPr>
          <a:xfrm>
            <a:off x="7532553" y="4765840"/>
            <a:ext cx="1362745" cy="1255652"/>
            <a:chOff x="4838074" y="4926033"/>
            <a:chExt cx="1362745" cy="1255652"/>
          </a:xfrm>
        </p:grpSpPr>
        <p:sp>
          <p:nvSpPr>
            <p:cNvPr id="33" name="Rectangle 3">
              <a:extLst>
                <a:ext uri="{FF2B5EF4-FFF2-40B4-BE49-F238E27FC236}">
                  <a16:creationId xmlns:a16="http://schemas.microsoft.com/office/drawing/2014/main" id="{34B11553-3AE3-4877-92D9-FD1D6F3556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9025" y="4926033"/>
              <a:ext cx="1310360" cy="193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90000"/>
                </a:lnSpc>
                <a:defRPr/>
              </a:pP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Tahoma" panose="020B0604030504040204" pitchFamily="34" charset="0"/>
                </a:rPr>
                <a:t>Accuracy_Score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ahoma" panose="020B0604030504040204" pitchFamily="34" charset="0"/>
              </a:endParaRPr>
            </a:p>
          </p:txBody>
        </p:sp>
        <p:sp>
          <p:nvSpPr>
            <p:cNvPr id="34" name="Rectangle 3">
              <a:extLst>
                <a:ext uri="{FF2B5EF4-FFF2-40B4-BE49-F238E27FC236}">
                  <a16:creationId xmlns:a16="http://schemas.microsoft.com/office/drawing/2014/main" id="{1C554276-8FE9-4806-BA82-BB168271A6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8074" y="5293439"/>
              <a:ext cx="1362745" cy="193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90000"/>
                </a:lnSpc>
                <a:defRPr/>
              </a:pP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Tahoma" panose="020B0604030504040204" pitchFamily="34" charset="0"/>
                </a:rPr>
                <a:t>ROC_AUC_Score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ahoma" panose="020B0604030504040204" pitchFamily="34" charset="0"/>
              </a:endParaRPr>
            </a:p>
          </p:txBody>
        </p:sp>
        <p:sp>
          <p:nvSpPr>
            <p:cNvPr id="35" name="Rectangle 3">
              <a:extLst>
                <a:ext uri="{FF2B5EF4-FFF2-40B4-BE49-F238E27FC236}">
                  <a16:creationId xmlns:a16="http://schemas.microsoft.com/office/drawing/2014/main" id="{9A400FAB-2B3A-4F5D-86E7-22263AE394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0559" y="5987786"/>
              <a:ext cx="718145" cy="193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90000"/>
                </a:lnSpc>
                <a:defRPr/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Tahoma" panose="020B0604030504040204" pitchFamily="34" charset="0"/>
                </a:rPr>
                <a:t>평가지표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ahoma" panose="020B0604030504040204" pitchFamily="34" charset="0"/>
              </a:endParaRPr>
            </a:p>
          </p:txBody>
        </p:sp>
      </p:grp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327E1DCE-2FCF-40A0-ACB1-F75B7A4EE70E}"/>
              </a:ext>
            </a:extLst>
          </p:cNvPr>
          <p:cNvSpPr/>
          <p:nvPr/>
        </p:nvSpPr>
        <p:spPr>
          <a:xfrm>
            <a:off x="6854784" y="4891150"/>
            <a:ext cx="285711" cy="45720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F6C1198-E4C1-4B20-9859-3EE88ECB90F0}"/>
              </a:ext>
            </a:extLst>
          </p:cNvPr>
          <p:cNvGrpSpPr/>
          <p:nvPr/>
        </p:nvGrpSpPr>
        <p:grpSpPr>
          <a:xfrm>
            <a:off x="5127232" y="4704588"/>
            <a:ext cx="914400" cy="1307443"/>
            <a:chOff x="5127232" y="4704588"/>
            <a:chExt cx="914400" cy="1307443"/>
          </a:xfrm>
        </p:grpSpPr>
        <p:pic>
          <p:nvPicPr>
            <p:cNvPr id="19" name="그래픽 18" descr="프로세서">
              <a:extLst>
                <a:ext uri="{FF2B5EF4-FFF2-40B4-BE49-F238E27FC236}">
                  <a16:creationId xmlns:a16="http://schemas.microsoft.com/office/drawing/2014/main" id="{D0763C37-C776-4B73-A967-CA7907A0C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27232" y="4704588"/>
              <a:ext cx="914400" cy="914400"/>
            </a:xfrm>
            <a:prstGeom prst="rect">
              <a:avLst/>
            </a:prstGeom>
          </p:spPr>
        </p:pic>
        <p:sp>
          <p:nvSpPr>
            <p:cNvPr id="39" name="Rectangle 3">
              <a:extLst>
                <a:ext uri="{FF2B5EF4-FFF2-40B4-BE49-F238E27FC236}">
                  <a16:creationId xmlns:a16="http://schemas.microsoft.com/office/drawing/2014/main" id="{10FFDC71-F4F5-48C6-A844-2EB290C0E1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94103" y="5818132"/>
              <a:ext cx="780663" cy="193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90000"/>
                </a:lnSpc>
                <a:defRPr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Tahoma" panose="020B0604030504040204" pitchFamily="34" charset="0"/>
                </a:rPr>
                <a:t>Fit Model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E41A992-83C5-4614-82EA-8E0FC28F1310}"/>
              </a:ext>
            </a:extLst>
          </p:cNvPr>
          <p:cNvGrpSpPr/>
          <p:nvPr/>
        </p:nvGrpSpPr>
        <p:grpSpPr>
          <a:xfrm>
            <a:off x="2630649" y="976805"/>
            <a:ext cx="2873199" cy="2207883"/>
            <a:chOff x="2178657" y="995653"/>
            <a:chExt cx="2873199" cy="2207883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22A796B0-5C0E-4D6A-B55A-7746A5285122}"/>
                </a:ext>
              </a:extLst>
            </p:cNvPr>
            <p:cNvGrpSpPr/>
            <p:nvPr/>
          </p:nvGrpSpPr>
          <p:grpSpPr>
            <a:xfrm>
              <a:off x="2178657" y="995653"/>
              <a:ext cx="1296063" cy="2207883"/>
              <a:chOff x="2178657" y="995653"/>
              <a:chExt cx="2871963" cy="2207883"/>
            </a:xfrm>
          </p:grpSpPr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725886BF-7C0B-4D0B-ACCC-FB4F683CCF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78657" y="995653"/>
                <a:ext cx="2871963" cy="1917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Rectangle 3">
                <a:extLst>
                  <a:ext uri="{FF2B5EF4-FFF2-40B4-BE49-F238E27FC236}">
                    <a16:creationId xmlns:a16="http://schemas.microsoft.com/office/drawing/2014/main" id="{1AB8E7BD-DE5C-4599-810F-D07BF7EF44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56251" y="3009637"/>
                <a:ext cx="1558119" cy="1938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  <a:scene3d>
                  <a:camera prst="orthographicFront"/>
                  <a:lightRig rig="threePt" dir="t"/>
                </a:scene3d>
                <a:sp3d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defRPr/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Tahoma" panose="020B0604030504040204" pitchFamily="34" charset="0"/>
                  </a:rPr>
                  <a:t>Logistic Regression</a:t>
                </a: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DD081DFF-2D90-44BE-BCBF-37B58A3F7912}"/>
                </a:ext>
              </a:extLst>
            </p:cNvPr>
            <p:cNvGrpSpPr/>
            <p:nvPr/>
          </p:nvGrpSpPr>
          <p:grpSpPr>
            <a:xfrm>
              <a:off x="3842331" y="1165075"/>
              <a:ext cx="1209525" cy="2038461"/>
              <a:chOff x="2380964" y="1165075"/>
              <a:chExt cx="2694034" cy="2038461"/>
            </a:xfrm>
          </p:grpSpPr>
          <p:sp>
            <p:nvSpPr>
              <p:cNvPr id="42" name="Rectangle 3">
                <a:extLst>
                  <a:ext uri="{FF2B5EF4-FFF2-40B4-BE49-F238E27FC236}">
                    <a16:creationId xmlns:a16="http://schemas.microsoft.com/office/drawing/2014/main" id="{1C471A10-5E8D-46B1-A7B5-CB11371C97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76949" y="3009637"/>
                <a:ext cx="916726" cy="1938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  <a:scene3d>
                  <a:camera prst="orthographicFront"/>
                  <a:lightRig rig="threePt" dir="t"/>
                </a:scene3d>
                <a:sp3d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defRPr/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Tahoma" panose="020B0604030504040204" pitchFamily="34" charset="0"/>
                  </a:rPr>
                  <a:t>Tree Model</a:t>
                </a:r>
              </a:p>
            </p:txBody>
          </p:sp>
          <p:pic>
            <p:nvPicPr>
              <p:cNvPr id="43" name="Picture 2">
                <a:extLst>
                  <a:ext uri="{FF2B5EF4-FFF2-40B4-BE49-F238E27FC236}">
                    <a16:creationId xmlns:a16="http://schemas.microsoft.com/office/drawing/2014/main" id="{60E7D8C3-23F2-4DE1-AECA-CBEA33CBC1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80964" y="1165075"/>
                <a:ext cx="2694034" cy="15701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4" name="Rectangle 3">
              <a:extLst>
                <a:ext uri="{FF2B5EF4-FFF2-40B4-BE49-F238E27FC236}">
                  <a16:creationId xmlns:a16="http://schemas.microsoft.com/office/drawing/2014/main" id="{5EF1FDF5-5525-4C96-905F-EF33C0897D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0153" y="1831648"/>
              <a:ext cx="171522" cy="193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90000"/>
                </a:lnSpc>
                <a:defRPr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Tahoma" panose="020B0604030504040204" pitchFamily="34" charset="0"/>
                </a:rPr>
                <a:t>or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ABF6798-3E9D-44EC-B1D8-2CB0C9F91323}"/>
              </a:ext>
            </a:extLst>
          </p:cNvPr>
          <p:cNvGrpSpPr/>
          <p:nvPr/>
        </p:nvGrpSpPr>
        <p:grpSpPr>
          <a:xfrm>
            <a:off x="1139206" y="3817433"/>
            <a:ext cx="2066015" cy="2766676"/>
            <a:chOff x="1139206" y="3817433"/>
            <a:chExt cx="2066015" cy="2766676"/>
          </a:xfrm>
        </p:grpSpPr>
        <p:sp>
          <p:nvSpPr>
            <p:cNvPr id="30" name="Rectangle 3">
              <a:extLst>
                <a:ext uri="{FF2B5EF4-FFF2-40B4-BE49-F238E27FC236}">
                  <a16:creationId xmlns:a16="http://schemas.microsoft.com/office/drawing/2014/main" id="{63E19566-6E4B-46F8-A593-6EC8C586DF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9206" y="6390210"/>
              <a:ext cx="2066015" cy="193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90000"/>
                </a:lnSpc>
                <a:defRPr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Tahoma" panose="020B0604030504040204" pitchFamily="34" charset="0"/>
                </a:rPr>
                <a:t>Permutation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Tahoma" panose="020B0604030504040204" pitchFamily="34" charset="0"/>
                </a:rPr>
                <a:t>Importances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ahoma" panose="020B0604030504040204" pitchFamily="34" charset="0"/>
              </a:endParaRPr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31DCBCB9-A977-4445-B5AE-8C38A8BDE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39206" y="3817433"/>
              <a:ext cx="2066014" cy="24456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673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4" grpId="0" animBg="1"/>
      <p:bldP spid="25" grpId="0" animBg="1"/>
      <p:bldP spid="26" grpId="0" animBg="1"/>
      <p:bldP spid="3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720263" cy="4482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-1"/>
            <a:ext cx="2178657" cy="44823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 rot="5400000">
            <a:off x="2260939" y="-82282"/>
            <a:ext cx="448233" cy="612797"/>
          </a:xfrm>
          <a:prstGeom prst="rtTriangl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2"/>
          <p:cNvSpPr>
            <a:spLocks noGrp="1"/>
          </p:cNvSpPr>
          <p:nvPr>
            <p:ph type="title"/>
          </p:nvPr>
        </p:nvSpPr>
        <p:spPr>
          <a:xfrm>
            <a:off x="-96508" y="-30327"/>
            <a:ext cx="2433099" cy="254442"/>
          </a:xfrm>
        </p:spPr>
        <p:txBody>
          <a:bodyPr lIns="324000" tIns="288000">
            <a:no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ahoma" panose="020B0604030504040204" pitchFamily="34" charset="0"/>
              </a:rPr>
              <a:t>Models</a:t>
            </a:r>
            <a:endParaRPr lang="ko-KR" altLang="en-US" sz="1800" dirty="0">
              <a:solidFill>
                <a:schemeClr val="bg1"/>
              </a:solidFill>
              <a:latin typeface="08서울남산체 B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2791454" y="127165"/>
            <a:ext cx="1218090" cy="19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ahoma" panose="020B0604030504040204" pitchFamily="34" charset="0"/>
              </a:rPr>
              <a:t>03. Tree Model</a:t>
            </a:r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id="{1AB8E7BD-DE5C-4599-810F-D07BF7EF44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1768" y="2410293"/>
            <a:ext cx="916726" cy="19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>
              <a:lnSpc>
                <a:spcPct val="90000"/>
              </a:lnSpc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ahoma" panose="020B0604030504040204" pitchFamily="34" charset="0"/>
              </a:rPr>
              <a:t>Tree Model</a:t>
            </a: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0E68DDD8-7CC7-4E27-AE2C-53C7552FB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114" y="741129"/>
            <a:ext cx="2694034" cy="157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79DBD2DE-D19C-41A1-8FAE-89C65C7F11D8}"/>
              </a:ext>
            </a:extLst>
          </p:cNvPr>
          <p:cNvGrpSpPr/>
          <p:nvPr/>
        </p:nvGrpSpPr>
        <p:grpSpPr>
          <a:xfrm rot="5400000">
            <a:off x="4717275" y="-994818"/>
            <a:ext cx="285713" cy="8367520"/>
            <a:chOff x="3723830" y="1353401"/>
            <a:chExt cx="285713" cy="4852594"/>
          </a:xfrm>
        </p:grpSpPr>
        <p:sp>
          <p:nvSpPr>
            <p:cNvPr id="38" name="화살표: 오른쪽 37">
              <a:extLst>
                <a:ext uri="{FF2B5EF4-FFF2-40B4-BE49-F238E27FC236}">
                  <a16:creationId xmlns:a16="http://schemas.microsoft.com/office/drawing/2014/main" id="{CDA82956-1EB2-4541-AE22-DC467BBD9549}"/>
                </a:ext>
              </a:extLst>
            </p:cNvPr>
            <p:cNvSpPr/>
            <p:nvPr/>
          </p:nvSpPr>
          <p:spPr>
            <a:xfrm>
              <a:off x="3723830" y="1353401"/>
              <a:ext cx="285711" cy="457202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화살표: 오른쪽 38">
              <a:extLst>
                <a:ext uri="{FF2B5EF4-FFF2-40B4-BE49-F238E27FC236}">
                  <a16:creationId xmlns:a16="http://schemas.microsoft.com/office/drawing/2014/main" id="{8F3F0B96-EEDE-4B6C-903C-34209946642A}"/>
                </a:ext>
              </a:extLst>
            </p:cNvPr>
            <p:cNvSpPr/>
            <p:nvPr/>
          </p:nvSpPr>
          <p:spPr>
            <a:xfrm>
              <a:off x="3723831" y="2452249"/>
              <a:ext cx="285711" cy="457202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화살표: 오른쪽 39">
              <a:extLst>
                <a:ext uri="{FF2B5EF4-FFF2-40B4-BE49-F238E27FC236}">
                  <a16:creationId xmlns:a16="http://schemas.microsoft.com/office/drawing/2014/main" id="{3786C918-C949-49AA-87BC-34D8F79A35F0}"/>
                </a:ext>
              </a:extLst>
            </p:cNvPr>
            <p:cNvSpPr/>
            <p:nvPr/>
          </p:nvSpPr>
          <p:spPr>
            <a:xfrm>
              <a:off x="3723831" y="3551097"/>
              <a:ext cx="285711" cy="457202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화살표: 오른쪽 40">
              <a:extLst>
                <a:ext uri="{FF2B5EF4-FFF2-40B4-BE49-F238E27FC236}">
                  <a16:creationId xmlns:a16="http://schemas.microsoft.com/office/drawing/2014/main" id="{05F4B8AE-9BF9-4F49-9B19-836E12CF4870}"/>
                </a:ext>
              </a:extLst>
            </p:cNvPr>
            <p:cNvSpPr/>
            <p:nvPr/>
          </p:nvSpPr>
          <p:spPr>
            <a:xfrm>
              <a:off x="3723832" y="4649945"/>
              <a:ext cx="285711" cy="457202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화살표: 오른쪽 41">
              <a:extLst>
                <a:ext uri="{FF2B5EF4-FFF2-40B4-BE49-F238E27FC236}">
                  <a16:creationId xmlns:a16="http://schemas.microsoft.com/office/drawing/2014/main" id="{2140F6D0-9E9C-4436-96AA-03BA233C07F2}"/>
                </a:ext>
              </a:extLst>
            </p:cNvPr>
            <p:cNvSpPr/>
            <p:nvPr/>
          </p:nvSpPr>
          <p:spPr>
            <a:xfrm>
              <a:off x="3723832" y="5748793"/>
              <a:ext cx="285711" cy="457202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2A8B0B9-724A-40BF-811F-013633AF053B}"/>
              </a:ext>
            </a:extLst>
          </p:cNvPr>
          <p:cNvGrpSpPr/>
          <p:nvPr/>
        </p:nvGrpSpPr>
        <p:grpSpPr>
          <a:xfrm>
            <a:off x="428361" y="3716395"/>
            <a:ext cx="1284391" cy="2647009"/>
            <a:chOff x="428361" y="3716395"/>
            <a:chExt cx="1284391" cy="2647009"/>
          </a:xfrm>
        </p:grpSpPr>
        <p:pic>
          <p:nvPicPr>
            <p:cNvPr id="4098" name="Picture 2" descr="Decision Tree Algorithm for a Predictive Model">
              <a:extLst>
                <a:ext uri="{FF2B5EF4-FFF2-40B4-BE49-F238E27FC236}">
                  <a16:creationId xmlns:a16="http://schemas.microsoft.com/office/drawing/2014/main" id="{63AF5C5F-B051-433A-849C-D4447BD091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361" y="3716395"/>
              <a:ext cx="1284391" cy="20885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3">
              <a:extLst>
                <a:ext uri="{FF2B5EF4-FFF2-40B4-BE49-F238E27FC236}">
                  <a16:creationId xmlns:a16="http://schemas.microsoft.com/office/drawing/2014/main" id="{E006FDB4-695D-4CD5-A524-92D5F58C8E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035" y="6169505"/>
              <a:ext cx="1085041" cy="193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90000"/>
                </a:lnSpc>
                <a:defRPr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Tahoma" panose="020B0604030504040204" pitchFamily="34" charset="0"/>
                </a:rPr>
                <a:t>Decision Tree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E3E4FED-4426-49F7-A129-5FD409A5B4A8}"/>
              </a:ext>
            </a:extLst>
          </p:cNvPr>
          <p:cNvGrpSpPr/>
          <p:nvPr/>
        </p:nvGrpSpPr>
        <p:grpSpPr>
          <a:xfrm>
            <a:off x="2198127" y="3660808"/>
            <a:ext cx="1534434" cy="2702596"/>
            <a:chOff x="2198127" y="3660808"/>
            <a:chExt cx="1534434" cy="2702596"/>
          </a:xfrm>
        </p:grpSpPr>
        <p:pic>
          <p:nvPicPr>
            <p:cNvPr id="4100" name="Picture 4" descr="Random Forest - Overview, Modeling Predictions, Advantages">
              <a:extLst>
                <a:ext uri="{FF2B5EF4-FFF2-40B4-BE49-F238E27FC236}">
                  <a16:creationId xmlns:a16="http://schemas.microsoft.com/office/drawing/2014/main" id="{91D40C09-FB4F-47A7-B307-D5FCF0FCA5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8127" y="3660808"/>
              <a:ext cx="1534434" cy="2268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Rectangle 3">
              <a:extLst>
                <a:ext uri="{FF2B5EF4-FFF2-40B4-BE49-F238E27FC236}">
                  <a16:creationId xmlns:a16="http://schemas.microsoft.com/office/drawing/2014/main" id="{BA586A5F-3D12-4367-A137-7B3F9F51DE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3344" y="6169505"/>
              <a:ext cx="1238160" cy="193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90000"/>
                </a:lnSpc>
                <a:defRPr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Tahoma" panose="020B0604030504040204" pitchFamily="34" charset="0"/>
                </a:rPr>
                <a:t>Random Forest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82C0011-980A-4335-BD0F-AA341BA12A60}"/>
              </a:ext>
            </a:extLst>
          </p:cNvPr>
          <p:cNvGrpSpPr/>
          <p:nvPr/>
        </p:nvGrpSpPr>
        <p:grpSpPr>
          <a:xfrm>
            <a:off x="4161716" y="3716395"/>
            <a:ext cx="1378275" cy="2647009"/>
            <a:chOff x="4161716" y="3716395"/>
            <a:chExt cx="1378275" cy="2647009"/>
          </a:xfrm>
        </p:grpSpPr>
        <p:sp>
          <p:nvSpPr>
            <p:cNvPr id="45" name="Rectangle 3">
              <a:extLst>
                <a:ext uri="{FF2B5EF4-FFF2-40B4-BE49-F238E27FC236}">
                  <a16:creationId xmlns:a16="http://schemas.microsoft.com/office/drawing/2014/main" id="{26EE7048-34FD-47C2-8971-FD9110A1AB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9721" y="6169505"/>
              <a:ext cx="782266" cy="193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90000"/>
                </a:lnSpc>
                <a:defRPr/>
              </a:pP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Tahoma" panose="020B0604030504040204" pitchFamily="34" charset="0"/>
                </a:rPr>
                <a:t>Adaboost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ahoma" panose="020B0604030504040204" pitchFamily="34" charset="0"/>
              </a:endParaRPr>
            </a:p>
          </p:txBody>
        </p:sp>
        <p:pic>
          <p:nvPicPr>
            <p:cNvPr id="4108" name="Picture 12" descr="Extending Machine Learning Algorithms – AdaBoost Classifier | packtpub.com  - YouTube">
              <a:extLst>
                <a:ext uri="{FF2B5EF4-FFF2-40B4-BE49-F238E27FC236}">
                  <a16:creationId xmlns:a16="http://schemas.microsoft.com/office/drawing/2014/main" id="{60E03A46-A59B-488E-BEBE-9FCB01B155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1716" y="3716395"/>
              <a:ext cx="1378275" cy="2213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17194CE-04A4-44DD-8D42-413ABF8D0AF2}"/>
              </a:ext>
            </a:extLst>
          </p:cNvPr>
          <p:cNvGrpSpPr/>
          <p:nvPr/>
        </p:nvGrpSpPr>
        <p:grpSpPr>
          <a:xfrm>
            <a:off x="5967934" y="3655259"/>
            <a:ext cx="1605397" cy="2710125"/>
            <a:chOff x="5967934" y="3655259"/>
            <a:chExt cx="1605397" cy="2710125"/>
          </a:xfrm>
        </p:grpSpPr>
        <p:pic>
          <p:nvPicPr>
            <p:cNvPr id="4104" name="Picture 8" descr="ML - Gradient Boosting - GeeksforGeeks">
              <a:extLst>
                <a:ext uri="{FF2B5EF4-FFF2-40B4-BE49-F238E27FC236}">
                  <a16:creationId xmlns:a16="http://schemas.microsoft.com/office/drawing/2014/main" id="{B4E44E4C-AE22-4D7A-9F71-172E93998A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7934" y="3655259"/>
              <a:ext cx="1573968" cy="2329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Rectangle 3">
              <a:extLst>
                <a:ext uri="{FF2B5EF4-FFF2-40B4-BE49-F238E27FC236}">
                  <a16:creationId xmlns:a16="http://schemas.microsoft.com/office/drawing/2014/main" id="{45377D5B-884E-4C02-90CC-2F4EF0ECD2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2155" y="6171485"/>
              <a:ext cx="1481176" cy="193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90000"/>
                </a:lnSpc>
                <a:defRPr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Tahoma" panose="020B0604030504040204" pitchFamily="34" charset="0"/>
                </a:rPr>
                <a:t>Gradient boosting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10E9871-2605-4646-805A-5D4225F416BF}"/>
              </a:ext>
            </a:extLst>
          </p:cNvPr>
          <p:cNvGrpSpPr/>
          <p:nvPr/>
        </p:nvGrpSpPr>
        <p:grpSpPr>
          <a:xfrm>
            <a:off x="7975873" y="3552865"/>
            <a:ext cx="1347663" cy="2810539"/>
            <a:chOff x="7975873" y="3552865"/>
            <a:chExt cx="1347663" cy="2810539"/>
          </a:xfrm>
        </p:grpSpPr>
        <p:pic>
          <p:nvPicPr>
            <p:cNvPr id="4106" name="Picture 10" descr="Introduction to XGBoost in Python">
              <a:extLst>
                <a:ext uri="{FF2B5EF4-FFF2-40B4-BE49-F238E27FC236}">
                  <a16:creationId xmlns:a16="http://schemas.microsoft.com/office/drawing/2014/main" id="{5030B291-A0E1-4111-9EC4-A283D8832C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5873" y="3552865"/>
              <a:ext cx="1347663" cy="2484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angle 3">
              <a:extLst>
                <a:ext uri="{FF2B5EF4-FFF2-40B4-BE49-F238E27FC236}">
                  <a16:creationId xmlns:a16="http://schemas.microsoft.com/office/drawing/2014/main" id="{8E2A7922-3FE0-4763-B40F-E0614DB592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23428" y="6169505"/>
              <a:ext cx="652551" cy="193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90000"/>
                </a:lnSpc>
                <a:defRPr/>
              </a:pP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Tahoma" panose="020B0604030504040204" pitchFamily="34" charset="0"/>
                </a:rPr>
                <a:t>xgboost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911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720263" cy="4482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-1"/>
            <a:ext cx="2178657" cy="44823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 rot="5400000">
            <a:off x="2260939" y="-82282"/>
            <a:ext cx="448233" cy="612797"/>
          </a:xfrm>
          <a:prstGeom prst="rtTriangl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2"/>
          <p:cNvSpPr>
            <a:spLocks noGrp="1"/>
          </p:cNvSpPr>
          <p:nvPr>
            <p:ph type="title"/>
          </p:nvPr>
        </p:nvSpPr>
        <p:spPr>
          <a:xfrm>
            <a:off x="-96508" y="-30327"/>
            <a:ext cx="2433099" cy="254442"/>
          </a:xfrm>
        </p:spPr>
        <p:txBody>
          <a:bodyPr lIns="324000" tIns="288000">
            <a:no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ahoma" panose="020B0604030504040204" pitchFamily="34" charset="0"/>
              </a:rPr>
              <a:t>Models</a:t>
            </a:r>
            <a:endParaRPr lang="ko-KR" altLang="en-US" sz="1800" dirty="0">
              <a:solidFill>
                <a:schemeClr val="bg1"/>
              </a:solidFill>
              <a:latin typeface="08서울남산체 B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2791454" y="127165"/>
            <a:ext cx="1993174" cy="19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ahoma" panose="020B0604030504040204" pitchFamily="34" charset="0"/>
              </a:rPr>
              <a:t>04.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ahoma" panose="020B0604030504040204" pitchFamily="34" charset="0"/>
              </a:rPr>
              <a:t>Comparision_models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Tahoma" panose="020B060403050404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1310368-BEB9-435E-9BCA-0C16FCCA4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71" y="1723326"/>
            <a:ext cx="8685714" cy="3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94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720263" cy="4482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-1"/>
            <a:ext cx="2178657" cy="44823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 rot="5400000">
            <a:off x="2260939" y="-82282"/>
            <a:ext cx="448233" cy="612797"/>
          </a:xfrm>
          <a:prstGeom prst="rtTriangl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2"/>
          <p:cNvSpPr>
            <a:spLocks noGrp="1"/>
          </p:cNvSpPr>
          <p:nvPr>
            <p:ph type="title"/>
          </p:nvPr>
        </p:nvSpPr>
        <p:spPr>
          <a:xfrm>
            <a:off x="-96508" y="-30327"/>
            <a:ext cx="2433099" cy="254442"/>
          </a:xfrm>
        </p:spPr>
        <p:txBody>
          <a:bodyPr lIns="324000" tIns="288000">
            <a:no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ahoma" panose="020B0604030504040204" pitchFamily="34" charset="0"/>
              </a:rPr>
              <a:t>Models</a:t>
            </a:r>
            <a:endParaRPr lang="ko-KR" altLang="en-US" sz="1800" dirty="0">
              <a:solidFill>
                <a:schemeClr val="bg1"/>
              </a:solidFill>
              <a:latin typeface="08서울남산체 B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2791454" y="127165"/>
            <a:ext cx="1993174" cy="19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ahoma" panose="020B0604030504040204" pitchFamily="34" charset="0"/>
              </a:rPr>
              <a:t>04.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ahoma" panose="020B0604030504040204" pitchFamily="34" charset="0"/>
              </a:rPr>
              <a:t>Comparision_models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Tahoma" panose="020B060403050404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92A2032-A29F-45C9-9CC7-F1CD82B48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70" y="1609290"/>
            <a:ext cx="8685714" cy="3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46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 rot="2687723">
            <a:off x="2428588" y="1893722"/>
            <a:ext cx="3011053" cy="30546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다이아몬드 3"/>
          <p:cNvSpPr/>
          <p:nvPr/>
        </p:nvSpPr>
        <p:spPr>
          <a:xfrm>
            <a:off x="3257141" y="1817279"/>
            <a:ext cx="3207567" cy="3207567"/>
          </a:xfrm>
          <a:prstGeom prst="diamond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행복Bold" panose="02020603020101020101" pitchFamily="18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3514607" y="3200227"/>
            <a:ext cx="2716561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ahoma" panose="020B0604030504040204" pitchFamily="34" charset="0"/>
              </a:rPr>
              <a:t>Interpreting Model</a:t>
            </a:r>
            <a:endParaRPr lang="ko-KR" altLang="en-US" sz="2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Tahoma" panose="020B0604030504040204" pitchFamily="34" charset="0"/>
            </a:endParaRPr>
          </a:p>
        </p:txBody>
      </p:sp>
      <p:cxnSp>
        <p:nvCxnSpPr>
          <p:cNvPr id="20" name="직선 연결선 19"/>
          <p:cNvCxnSpPr>
            <a:cxnSpLocks/>
            <a:stCxn id="4" idx="3"/>
          </p:cNvCxnSpPr>
          <p:nvPr/>
        </p:nvCxnSpPr>
        <p:spPr>
          <a:xfrm flipH="1" flipV="1">
            <a:off x="2956559" y="-87086"/>
            <a:ext cx="3508149" cy="3508149"/>
          </a:xfrm>
          <a:prstGeom prst="line">
            <a:avLst/>
          </a:prstGeom>
          <a:ln w="9525">
            <a:solidFill>
              <a:srgbClr val="386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 flipV="1">
            <a:off x="3257141" y="3421063"/>
            <a:ext cx="3508149" cy="3508149"/>
          </a:xfrm>
          <a:prstGeom prst="line">
            <a:avLst/>
          </a:prstGeom>
          <a:ln w="9525">
            <a:solidFill>
              <a:srgbClr val="386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3682243" y="3221002"/>
            <a:ext cx="23573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682243" y="3637306"/>
            <a:ext cx="23573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4486460" y="2430805"/>
            <a:ext cx="7489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ahoma" panose="020B0604030504040204" pitchFamily="34" charset="0"/>
              </a:rPr>
              <a:t>04</a:t>
            </a:r>
            <a:endParaRPr lang="ko-KR" altLang="en-US" sz="4000" dirty="0">
              <a:solidFill>
                <a:schemeClr val="bg1"/>
              </a:solidFill>
              <a:latin typeface="08서울남산체 B" panose="02020603020101020101" pitchFamily="18" charset="-127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056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다이아몬드 5"/>
          <p:cNvSpPr/>
          <p:nvPr/>
        </p:nvSpPr>
        <p:spPr>
          <a:xfrm>
            <a:off x="7820298" y="-765524"/>
            <a:ext cx="4345576" cy="4345576"/>
          </a:xfrm>
          <a:prstGeom prst="diamond">
            <a:avLst/>
          </a:prstGeom>
          <a:solidFill>
            <a:srgbClr val="4F7BC9"/>
          </a:solidFill>
          <a:ln>
            <a:noFill/>
          </a:ln>
          <a:effectLst>
            <a:outerShdw dist="50800" dir="6600000" sx="102000" sy="102000" algn="ctr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5294811" cy="68405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/>
        </p:nvSpPr>
        <p:spPr>
          <a:xfrm rot="13500000">
            <a:off x="2866051" y="1002416"/>
            <a:ext cx="4840102" cy="4840102"/>
          </a:xfrm>
          <a:prstGeom prst="rt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82941" y="890311"/>
            <a:ext cx="1987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  <a:cs typeface="Tahoma" panose="020B0604030504040204" pitchFamily="34" charset="0"/>
              </a:rPr>
              <a:t>CONTENTS</a:t>
            </a:r>
            <a:endParaRPr lang="ko-KR" altLang="en-US" sz="3200" dirty="0">
              <a:solidFill>
                <a:schemeClr val="bg1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 rot="5400000">
            <a:off x="-3252368" y="2305616"/>
            <a:ext cx="730905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0" dirty="0">
                <a:solidFill>
                  <a:schemeClr val="bg1">
                    <a:alpha val="3000"/>
                  </a:schemeClr>
                </a:solidFill>
                <a:latin typeface="12롯데마트행복Bold" panose="02020603020101020101" pitchFamily="18" charset="-127"/>
              </a:rPr>
              <a:t>Contents</a:t>
            </a:r>
            <a:endParaRPr lang="ko-KR" altLang="en-US" sz="14000" dirty="0">
              <a:solidFill>
                <a:schemeClr val="bg1">
                  <a:alpha val="3000"/>
                </a:schemeClr>
              </a:solidFill>
              <a:latin typeface="12롯데마트행복Bold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AC44A4-1E7B-439D-9ED0-B08E544E7C7C}"/>
              </a:ext>
            </a:extLst>
          </p:cNvPr>
          <p:cNvGrpSpPr/>
          <p:nvPr/>
        </p:nvGrpSpPr>
        <p:grpSpPr>
          <a:xfrm>
            <a:off x="1039250" y="1864907"/>
            <a:ext cx="3498073" cy="3843683"/>
            <a:chOff x="1109436" y="2053754"/>
            <a:chExt cx="3498073" cy="2976899"/>
          </a:xfrm>
        </p:grpSpPr>
        <p:sp>
          <p:nvSpPr>
            <p:cNvPr id="10" name="Rectangle 3"/>
            <p:cNvSpPr txBox="1">
              <a:spLocks noChangeArrowheads="1"/>
            </p:cNvSpPr>
            <p:nvPr/>
          </p:nvSpPr>
          <p:spPr bwMode="auto">
            <a:xfrm>
              <a:off x="1178058" y="2053754"/>
              <a:ext cx="3054682" cy="239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r>
                <a:rPr lang="en-US" altLang="ko-KR" sz="2400" dirty="0">
                  <a:solidFill>
                    <a:schemeClr val="bg1"/>
                  </a:solidFill>
                  <a:latin typeface="12롯데마트행복Bold" panose="02020603020101020101" pitchFamily="18" charset="-127"/>
                  <a:ea typeface="12롯데마트행복Bold" panose="02020603020101020101" pitchFamily="18" charset="-127"/>
                  <a:cs typeface="Tahoma" panose="020B0604030504040204" pitchFamily="34" charset="0"/>
                </a:rPr>
                <a:t>01. Heart</a:t>
              </a:r>
              <a:r>
                <a:rPr lang="ko-KR" altLang="en-US" sz="2400" dirty="0">
                  <a:solidFill>
                    <a:schemeClr val="bg1"/>
                  </a:solidFill>
                  <a:latin typeface="12롯데마트행복Bold" panose="02020603020101020101" pitchFamily="18" charset="-127"/>
                  <a:ea typeface="12롯데마트행복Bold" panose="02020603020101020101" pitchFamily="18" charset="-127"/>
                  <a:cs typeface="Tahoma" panose="020B0604030504040204" pitchFamily="34" charset="0"/>
                </a:rPr>
                <a:t> </a:t>
              </a:r>
              <a:r>
                <a:rPr lang="en-US" altLang="ko-KR" sz="2400" dirty="0">
                  <a:solidFill>
                    <a:schemeClr val="bg1"/>
                  </a:solidFill>
                  <a:latin typeface="12롯데마트행복Bold" panose="02020603020101020101" pitchFamily="18" charset="-127"/>
                  <a:ea typeface="12롯데마트행복Bold" panose="02020603020101020101" pitchFamily="18" charset="-127"/>
                  <a:cs typeface="Tahoma" panose="020B0604030504040204" pitchFamily="34" charset="0"/>
                </a:rPr>
                <a:t>Failure</a:t>
              </a:r>
              <a:r>
                <a:rPr lang="ko-KR" altLang="en-US" sz="2400" dirty="0">
                  <a:solidFill>
                    <a:schemeClr val="bg1"/>
                  </a:solidFill>
                  <a:latin typeface="12롯데마트행복Bold" panose="02020603020101020101" pitchFamily="18" charset="-127"/>
                  <a:ea typeface="12롯데마트행복Bold" panose="02020603020101020101" pitchFamily="18" charset="-127"/>
                  <a:cs typeface="Tahoma" panose="020B0604030504040204" pitchFamily="34" charset="0"/>
                </a:rPr>
                <a:t> </a:t>
              </a:r>
              <a:r>
                <a:rPr lang="en-US" altLang="ko-KR" sz="2400" dirty="0">
                  <a:solidFill>
                    <a:schemeClr val="bg1"/>
                  </a:solidFill>
                  <a:latin typeface="12롯데마트행복Bold" panose="02020603020101020101" pitchFamily="18" charset="-127"/>
                  <a:ea typeface="12롯데마트행복Bold" panose="02020603020101020101" pitchFamily="18" charset="-127"/>
                  <a:cs typeface="Tahoma" panose="020B0604030504040204" pitchFamily="34" charset="0"/>
                </a:rPr>
                <a:t>Data</a:t>
              </a:r>
            </a:p>
          </p:txBody>
        </p:sp>
        <p:sp>
          <p:nvSpPr>
            <p:cNvPr id="11" name="Rectangle 3"/>
            <p:cNvSpPr txBox="1">
              <a:spLocks noChangeArrowheads="1"/>
            </p:cNvSpPr>
            <p:nvPr/>
          </p:nvSpPr>
          <p:spPr bwMode="auto">
            <a:xfrm>
              <a:off x="1178025" y="2413250"/>
              <a:ext cx="1890261" cy="311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marL="193675" indent="-193675" eaLnBrk="1" hangingPunct="1">
                <a:buFontTx/>
                <a:buChar char="-"/>
                <a:defRPr/>
              </a:pPr>
              <a:r>
                <a:rPr lang="en-US" altLang="ko-KR" sz="1400" dirty="0">
                  <a:solidFill>
                    <a:schemeClr val="bg1"/>
                  </a:solidFill>
                  <a:latin typeface="12롯데마트행복Bold" panose="02020603020101020101" pitchFamily="18" charset="-127"/>
                  <a:ea typeface="12롯데마트행복Bold" panose="02020603020101020101" pitchFamily="18" charset="-127"/>
                  <a:cs typeface="Tahoma" panose="020B0604030504040204" pitchFamily="34" charset="0"/>
                </a:rPr>
                <a:t>Data</a:t>
              </a:r>
            </a:p>
            <a:p>
              <a:pPr marL="193675" indent="-193675" eaLnBrk="1" hangingPunct="1">
                <a:buFontTx/>
                <a:buChar char="-"/>
                <a:defRPr/>
              </a:pPr>
              <a:r>
                <a:rPr lang="en-US" altLang="ko-KR" sz="1400" dirty="0">
                  <a:solidFill>
                    <a:schemeClr val="bg1"/>
                  </a:solidFill>
                  <a:latin typeface="12롯데마트행복Bold" panose="02020603020101020101" pitchFamily="18" charset="-127"/>
                  <a:ea typeface="12롯데마트행복Bold" panose="02020603020101020101" pitchFamily="18" charset="-127"/>
                  <a:cs typeface="Tahoma" panose="020B0604030504040204" pitchFamily="34" charset="0"/>
                </a:rPr>
                <a:t>Features Information</a:t>
              </a:r>
            </a:p>
          </p:txBody>
        </p:sp>
        <p:sp>
          <p:nvSpPr>
            <p:cNvPr id="12" name="Rectangle 3"/>
            <p:cNvSpPr txBox="1">
              <a:spLocks noChangeArrowheads="1"/>
            </p:cNvSpPr>
            <p:nvPr/>
          </p:nvSpPr>
          <p:spPr bwMode="auto">
            <a:xfrm>
              <a:off x="1109436" y="2858097"/>
              <a:ext cx="3498073" cy="239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r>
                <a:rPr lang="en-US" altLang="ko-KR" sz="2400" dirty="0">
                  <a:solidFill>
                    <a:schemeClr val="bg1"/>
                  </a:solidFill>
                  <a:latin typeface="12롯데마트행복Bold" panose="02020603020101020101" pitchFamily="18" charset="-127"/>
                  <a:ea typeface="12롯데마트행복Bold" panose="02020603020101020101" pitchFamily="18" charset="-127"/>
                  <a:cs typeface="Tahoma" panose="020B0604030504040204" pitchFamily="34" charset="0"/>
                </a:rPr>
                <a:t>02. EDA &amp; Preprocessing</a:t>
              </a:r>
            </a:p>
          </p:txBody>
        </p:sp>
        <p:sp>
          <p:nvSpPr>
            <p:cNvPr id="14" name="Rectangle 3"/>
            <p:cNvSpPr txBox="1">
              <a:spLocks noChangeArrowheads="1"/>
            </p:cNvSpPr>
            <p:nvPr/>
          </p:nvSpPr>
          <p:spPr bwMode="auto">
            <a:xfrm>
              <a:off x="1153127" y="3640814"/>
              <a:ext cx="1542089" cy="239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r>
                <a:rPr lang="en-US" altLang="ko-KR" sz="2400" dirty="0">
                  <a:solidFill>
                    <a:schemeClr val="bg1"/>
                  </a:solidFill>
                  <a:latin typeface="12롯데마트행복Bold" panose="02020603020101020101" pitchFamily="18" charset="-127"/>
                  <a:ea typeface="12롯데마트행복Bold" panose="02020603020101020101" pitchFamily="18" charset="-127"/>
                  <a:cs typeface="Tahoma" panose="020B0604030504040204" pitchFamily="34" charset="0"/>
                </a:rPr>
                <a:t>03. Models</a:t>
              </a:r>
            </a:p>
          </p:txBody>
        </p:sp>
        <p:sp>
          <p:nvSpPr>
            <p:cNvPr id="15" name="Rectangle 3"/>
            <p:cNvSpPr txBox="1">
              <a:spLocks noChangeArrowheads="1"/>
            </p:cNvSpPr>
            <p:nvPr/>
          </p:nvSpPr>
          <p:spPr bwMode="auto">
            <a:xfrm>
              <a:off x="1178025" y="3960849"/>
              <a:ext cx="1879361" cy="622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marL="193675" indent="-193675" eaLnBrk="1" hangingPunct="1">
                <a:buFontTx/>
                <a:buChar char="-"/>
                <a:defRPr/>
              </a:pPr>
              <a:r>
                <a:rPr lang="en-US" altLang="ko-KR" sz="1400" dirty="0">
                  <a:solidFill>
                    <a:schemeClr val="bg1"/>
                  </a:solidFill>
                  <a:latin typeface="12롯데마트행복Bold" panose="02020603020101020101" pitchFamily="18" charset="-127"/>
                  <a:ea typeface="12롯데마트행복Bold" panose="02020603020101020101" pitchFamily="18" charset="-127"/>
                  <a:cs typeface="Tahoma" panose="020B0604030504040204" pitchFamily="34" charset="0"/>
                </a:rPr>
                <a:t>Baseline Model</a:t>
              </a:r>
            </a:p>
            <a:p>
              <a:pPr marL="193675" indent="-193675" eaLnBrk="1" hangingPunct="1">
                <a:buFontTx/>
                <a:buChar char="-"/>
                <a:defRPr/>
              </a:pPr>
              <a:r>
                <a:rPr lang="en-US" altLang="ko-KR" sz="1400" dirty="0">
                  <a:solidFill>
                    <a:schemeClr val="bg1"/>
                  </a:solidFill>
                  <a:latin typeface="12롯데마트행복Bold" panose="02020603020101020101" pitchFamily="18" charset="-127"/>
                  <a:ea typeface="12롯데마트행복Bold" panose="02020603020101020101" pitchFamily="18" charset="-127"/>
                  <a:cs typeface="Tahoma" panose="020B0604030504040204" pitchFamily="34" charset="0"/>
                </a:rPr>
                <a:t>Models</a:t>
              </a:r>
            </a:p>
            <a:p>
              <a:pPr marL="193675" indent="-193675" eaLnBrk="1" hangingPunct="1">
                <a:buFontTx/>
                <a:buChar char="-"/>
                <a:defRPr/>
              </a:pPr>
              <a:r>
                <a:rPr lang="en-US" altLang="ko-KR" sz="1400" dirty="0">
                  <a:solidFill>
                    <a:schemeClr val="bg1"/>
                  </a:solidFill>
                  <a:latin typeface="12롯데마트행복Bold" panose="02020603020101020101" pitchFamily="18" charset="-127"/>
                  <a:ea typeface="12롯데마트행복Bold" panose="02020603020101020101" pitchFamily="18" charset="-127"/>
                  <a:cs typeface="Tahoma" panose="020B0604030504040204" pitchFamily="34" charset="0"/>
                </a:rPr>
                <a:t>Tree Models</a:t>
              </a:r>
            </a:p>
            <a:p>
              <a:pPr marL="193675" indent="-193675" eaLnBrk="1" hangingPunct="1">
                <a:buFontTx/>
                <a:buChar char="-"/>
                <a:defRPr/>
              </a:pPr>
              <a:r>
                <a:rPr lang="en-US" altLang="ko-KR" sz="1400" dirty="0" err="1">
                  <a:solidFill>
                    <a:schemeClr val="bg1"/>
                  </a:solidFill>
                  <a:latin typeface="12롯데마트행복Bold" panose="02020603020101020101" pitchFamily="18" charset="-127"/>
                  <a:ea typeface="12롯데마트행복Bold" panose="02020603020101020101" pitchFamily="18" charset="-127"/>
                  <a:cs typeface="Tahoma" panose="020B0604030504040204" pitchFamily="34" charset="0"/>
                </a:rPr>
                <a:t>Comparision</a:t>
              </a:r>
              <a:r>
                <a:rPr lang="en-US" altLang="ko-KR" sz="1400" dirty="0">
                  <a:solidFill>
                    <a:schemeClr val="bg1"/>
                  </a:solidFill>
                  <a:latin typeface="12롯데마트행복Bold" panose="02020603020101020101" pitchFamily="18" charset="-127"/>
                  <a:ea typeface="12롯데마트행복Bold" panose="02020603020101020101" pitchFamily="18" charset="-127"/>
                  <a:cs typeface="Tahoma" panose="020B0604030504040204" pitchFamily="34" charset="0"/>
                </a:rPr>
                <a:t> Models</a:t>
              </a:r>
            </a:p>
          </p:txBody>
        </p:sp>
        <p:sp>
          <p:nvSpPr>
            <p:cNvPr id="33" name="Rectangle 3">
              <a:extLst>
                <a:ext uri="{FF2B5EF4-FFF2-40B4-BE49-F238E27FC236}">
                  <a16:creationId xmlns:a16="http://schemas.microsoft.com/office/drawing/2014/main" id="{CA69C046-A653-4147-986A-902FE6F079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3482" y="4790684"/>
              <a:ext cx="3155800" cy="239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r>
                <a:rPr lang="en-US" altLang="ko-KR" sz="2400" dirty="0">
                  <a:solidFill>
                    <a:schemeClr val="bg1"/>
                  </a:solidFill>
                  <a:latin typeface="12롯데마트행복Bold" panose="02020603020101020101" pitchFamily="18" charset="-127"/>
                  <a:ea typeface="12롯데마트행복Bold" panose="02020603020101020101" pitchFamily="18" charset="-127"/>
                  <a:cs typeface="Tahoma" panose="020B0604030504040204" pitchFamily="34" charset="0"/>
                </a:rPr>
                <a:t>04. Interpreting Model</a:t>
              </a:r>
            </a:p>
          </p:txBody>
        </p:sp>
      </p:grpSp>
      <p:sp>
        <p:nvSpPr>
          <p:cNvPr id="35" name="Rectangle 3">
            <a:extLst>
              <a:ext uri="{FF2B5EF4-FFF2-40B4-BE49-F238E27FC236}">
                <a16:creationId xmlns:a16="http://schemas.microsoft.com/office/drawing/2014/main" id="{18B90102-5F76-40B7-8D45-458EC642FA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639" y="3339522"/>
            <a:ext cx="1326966" cy="43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193675" indent="-193675" eaLnBrk="1" hangingPunct="1">
              <a:buFontTx/>
              <a:buChar char="-"/>
              <a:defRPr/>
            </a:pPr>
            <a:r>
              <a:rPr lang="en-US" altLang="ko-KR" sz="1400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  <a:cs typeface="Tahoma" panose="020B0604030504040204" pitchFamily="34" charset="0"/>
              </a:rPr>
              <a:t>EDA</a:t>
            </a:r>
          </a:p>
          <a:p>
            <a:pPr marL="193675" indent="-193675" eaLnBrk="1" hangingPunct="1">
              <a:buFontTx/>
              <a:buChar char="-"/>
              <a:defRPr/>
            </a:pPr>
            <a:r>
              <a:rPr lang="en-US" altLang="ko-KR" sz="1400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  <a:cs typeface="Tahoma" panose="020B0604030504040204" pitchFamily="34" charset="0"/>
              </a:rPr>
              <a:t>Preprocessing</a:t>
            </a:r>
          </a:p>
        </p:txBody>
      </p:sp>
    </p:spTree>
    <p:extLst>
      <p:ext uri="{BB962C8B-B14F-4D97-AF65-F5344CB8AC3E}">
        <p14:creationId xmlns:p14="http://schemas.microsoft.com/office/powerpoint/2010/main" val="2954472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720263" cy="4482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-1"/>
            <a:ext cx="2178657" cy="44823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 rot="5400000">
            <a:off x="2260939" y="-82282"/>
            <a:ext cx="448233" cy="612797"/>
          </a:xfrm>
          <a:prstGeom prst="rtTriangl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2"/>
          <p:cNvSpPr>
            <a:spLocks noGrp="1"/>
          </p:cNvSpPr>
          <p:nvPr>
            <p:ph type="title"/>
          </p:nvPr>
        </p:nvSpPr>
        <p:spPr>
          <a:xfrm>
            <a:off x="-96508" y="-30327"/>
            <a:ext cx="2433099" cy="254442"/>
          </a:xfrm>
        </p:spPr>
        <p:txBody>
          <a:bodyPr lIns="324000" tIns="288000">
            <a:no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ahoma" panose="020B0604030504040204" pitchFamily="34" charset="0"/>
              </a:rPr>
              <a:t>Interpreting Models</a:t>
            </a:r>
            <a:endParaRPr lang="ko-KR" altLang="en-US" sz="1600" dirty="0">
              <a:solidFill>
                <a:schemeClr val="bg1"/>
              </a:solidFill>
              <a:latin typeface="08서울남산체 B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47A40731-CF44-4DA9-B3D5-15B73FCB19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1454" y="127165"/>
            <a:ext cx="1261564" cy="19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ahoma" panose="020B0604030504040204" pitchFamily="34" charset="0"/>
              </a:rPr>
              <a:t>Xgboost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ahoma" panose="020B0604030504040204" pitchFamily="34" charset="0"/>
              </a:rPr>
              <a:t> Model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AF24061-5B28-42D6-A441-C5B78BFBD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9412"/>
            <a:ext cx="9720263" cy="622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74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720263" cy="4482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-1"/>
            <a:ext cx="2178657" cy="44823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 rot="5400000">
            <a:off x="2260939" y="-82282"/>
            <a:ext cx="448233" cy="612797"/>
          </a:xfrm>
          <a:prstGeom prst="rtTriangl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2"/>
          <p:cNvSpPr>
            <a:spLocks noGrp="1"/>
          </p:cNvSpPr>
          <p:nvPr>
            <p:ph type="title"/>
          </p:nvPr>
        </p:nvSpPr>
        <p:spPr>
          <a:xfrm>
            <a:off x="-96508" y="-30327"/>
            <a:ext cx="2433099" cy="254442"/>
          </a:xfrm>
        </p:spPr>
        <p:txBody>
          <a:bodyPr lIns="324000" tIns="288000">
            <a:no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ahoma" panose="020B0604030504040204" pitchFamily="34" charset="0"/>
              </a:rPr>
              <a:t>Interpreting Models</a:t>
            </a:r>
            <a:endParaRPr lang="ko-KR" altLang="en-US" sz="1600" dirty="0">
              <a:solidFill>
                <a:schemeClr val="bg1"/>
              </a:solidFill>
              <a:latin typeface="08서울남산체 B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47A40731-CF44-4DA9-B3D5-15B73FCB19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1454" y="127165"/>
            <a:ext cx="1261564" cy="19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ahoma" panose="020B0604030504040204" pitchFamily="34" charset="0"/>
              </a:rPr>
              <a:t>Xgboost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ahoma" panose="020B0604030504040204" pitchFamily="34" charset="0"/>
              </a:rPr>
              <a:t> Model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B9882E-1949-462E-8764-360CB48F8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9413"/>
            <a:ext cx="9720263" cy="622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95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720263" cy="4482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-1"/>
            <a:ext cx="2178657" cy="44823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 rot="5400000">
            <a:off x="2260939" y="-82282"/>
            <a:ext cx="448233" cy="612797"/>
          </a:xfrm>
          <a:prstGeom prst="rtTriangl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2"/>
          <p:cNvSpPr>
            <a:spLocks noGrp="1"/>
          </p:cNvSpPr>
          <p:nvPr>
            <p:ph type="title"/>
          </p:nvPr>
        </p:nvSpPr>
        <p:spPr>
          <a:xfrm>
            <a:off x="-96508" y="-30327"/>
            <a:ext cx="2433099" cy="254442"/>
          </a:xfrm>
        </p:spPr>
        <p:txBody>
          <a:bodyPr lIns="324000" tIns="288000">
            <a:no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ahoma" panose="020B0604030504040204" pitchFamily="34" charset="0"/>
              </a:rPr>
              <a:t>Interpreting Models</a:t>
            </a:r>
            <a:endParaRPr lang="ko-KR" altLang="en-US" sz="1600" dirty="0">
              <a:solidFill>
                <a:schemeClr val="bg1"/>
              </a:solidFill>
              <a:latin typeface="08서울남산체 B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47A40731-CF44-4DA9-B3D5-15B73FCB19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1454" y="127165"/>
            <a:ext cx="1261564" cy="19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ahoma" panose="020B0604030504040204" pitchFamily="34" charset="0"/>
              </a:rPr>
              <a:t>Xgboost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ahoma" panose="020B0604030504040204" pitchFamily="34" charset="0"/>
              </a:rPr>
              <a:t> Model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084C8F-A20F-411D-95F7-086114695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9417"/>
            <a:ext cx="9720263" cy="622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23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720263" cy="4482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-1"/>
            <a:ext cx="2178657" cy="44823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 rot="5400000">
            <a:off x="2260939" y="-82282"/>
            <a:ext cx="448233" cy="612797"/>
          </a:xfrm>
          <a:prstGeom prst="rtTriangl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2"/>
          <p:cNvSpPr>
            <a:spLocks noGrp="1"/>
          </p:cNvSpPr>
          <p:nvPr>
            <p:ph type="title"/>
          </p:nvPr>
        </p:nvSpPr>
        <p:spPr>
          <a:xfrm>
            <a:off x="-96508" y="-30327"/>
            <a:ext cx="2433099" cy="254442"/>
          </a:xfrm>
        </p:spPr>
        <p:txBody>
          <a:bodyPr lIns="324000" tIns="288000">
            <a:no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ahoma" panose="020B0604030504040204" pitchFamily="34" charset="0"/>
              </a:rPr>
              <a:t>Interpreting Models</a:t>
            </a:r>
            <a:endParaRPr lang="ko-KR" altLang="en-US" sz="1600" dirty="0">
              <a:solidFill>
                <a:schemeClr val="bg1"/>
              </a:solidFill>
              <a:latin typeface="08서울남산체 B" panose="02020603020101020101" pitchFamily="18" charset="-127"/>
              <a:cs typeface="Tahoma" panose="020B060403050404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28CC187-D876-48A9-83F3-4199162B1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37" y="743994"/>
            <a:ext cx="3460917" cy="37424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72FDB9-228B-4293-B002-0DDDA7A3F2A5}"/>
              </a:ext>
            </a:extLst>
          </p:cNvPr>
          <p:cNvSpPr txBox="1"/>
          <p:nvPr/>
        </p:nvSpPr>
        <p:spPr>
          <a:xfrm>
            <a:off x="114635" y="5151023"/>
            <a:ext cx="5552610" cy="53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ko-KR" sz="1800" b="0" i="0" dirty="0">
                <a:effectLst/>
                <a:latin typeface="Inter"/>
              </a:rPr>
              <a:t>· </a:t>
            </a:r>
            <a:r>
              <a:rPr lang="en-US" altLang="ko-KR" sz="1800" b="0" i="0" dirty="0" err="1">
                <a:effectLst/>
                <a:latin typeface="Inter"/>
              </a:rPr>
              <a:t>ChestPainType</a:t>
            </a:r>
            <a:r>
              <a:rPr lang="en-US" altLang="ko-KR" sz="1800" b="0" i="0" dirty="0">
                <a:effectLst/>
                <a:latin typeface="Inter"/>
              </a:rPr>
              <a:t> : </a:t>
            </a:r>
            <a:r>
              <a:rPr lang="ko-KR" altLang="en-US" sz="1050" b="0" i="0" dirty="0">
                <a:effectLst/>
                <a:latin typeface="Inter"/>
              </a:rPr>
              <a:t>가슴통증</a:t>
            </a:r>
            <a:r>
              <a:rPr lang="en-US" altLang="ko-KR" sz="1050" b="0" i="0" dirty="0">
                <a:effectLst/>
                <a:latin typeface="Inter"/>
              </a:rPr>
              <a:t> </a:t>
            </a:r>
            <a:r>
              <a:rPr lang="ko-KR" altLang="en-US" sz="1050" b="0" i="0" dirty="0">
                <a:effectLst/>
                <a:latin typeface="Inter"/>
              </a:rPr>
              <a:t>유형</a:t>
            </a:r>
            <a:endParaRPr lang="en-US" altLang="ko-KR" sz="1050" b="0" i="0" dirty="0">
              <a:effectLst/>
              <a:latin typeface="Inter"/>
            </a:endParaRPr>
          </a:p>
          <a:p>
            <a:pPr algn="l" fontAlgn="base"/>
            <a:r>
              <a:rPr lang="en-US" altLang="ko-KR" sz="1050" b="0" i="0" dirty="0">
                <a:effectLst/>
                <a:latin typeface="Inter"/>
              </a:rPr>
              <a:t>[ASY: Asymptomatic, ATA: Atypical Angina, NAP: Non-Anginal Pain, TA: Typical Angina]</a:t>
            </a:r>
            <a:endParaRPr lang="en-US" altLang="ko-KR" sz="1800" dirty="0">
              <a:latin typeface="Inter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47A40731-CF44-4DA9-B3D5-15B73FCB19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1454" y="127165"/>
            <a:ext cx="1261564" cy="19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ahoma" panose="020B0604030504040204" pitchFamily="34" charset="0"/>
              </a:rPr>
              <a:t>Xgboost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ahoma" panose="020B0604030504040204" pitchFamily="34" charset="0"/>
              </a:rPr>
              <a:t> Model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6F4DE9-E601-4BDF-BB98-416C6569C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018" y="743994"/>
            <a:ext cx="5552610" cy="48104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5E47B6-81BD-4879-B2CF-3D1E1D38DAF0}"/>
              </a:ext>
            </a:extLst>
          </p:cNvPr>
          <p:cNvSpPr txBox="1"/>
          <p:nvPr/>
        </p:nvSpPr>
        <p:spPr>
          <a:xfrm>
            <a:off x="114635" y="4736417"/>
            <a:ext cx="49086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ko-KR" sz="1600" b="0" i="0" dirty="0">
                <a:effectLst/>
                <a:latin typeface="Inter"/>
              </a:rPr>
              <a:t>· </a:t>
            </a:r>
            <a:r>
              <a:rPr lang="en-US" altLang="ko-KR" sz="1600" b="0" i="0" dirty="0" err="1">
                <a:effectLst/>
                <a:latin typeface="Inter"/>
              </a:rPr>
              <a:t>Oldpeak</a:t>
            </a:r>
            <a:r>
              <a:rPr lang="en-US" altLang="ko-KR" sz="1600" b="0" i="0" dirty="0">
                <a:effectLst/>
                <a:latin typeface="Inter"/>
              </a:rPr>
              <a:t> : </a:t>
            </a:r>
            <a:r>
              <a:rPr lang="ko-KR" altLang="en-US" sz="1050" dirty="0">
                <a:latin typeface="Inter"/>
              </a:rPr>
              <a:t>안정되기까지 운동으로 유발되는 </a:t>
            </a:r>
            <a:r>
              <a:rPr lang="en-US" altLang="ko-KR" sz="1050" dirty="0">
                <a:latin typeface="Inter"/>
              </a:rPr>
              <a:t>ST depression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EDB0E5-450E-4F9C-81F6-578D61A5BA0A}"/>
              </a:ext>
            </a:extLst>
          </p:cNvPr>
          <p:cNvSpPr txBox="1"/>
          <p:nvPr/>
        </p:nvSpPr>
        <p:spPr>
          <a:xfrm>
            <a:off x="1623701" y="6022910"/>
            <a:ext cx="6169173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2800" dirty="0" err="1">
                <a:latin typeface="Inter"/>
              </a:rPr>
              <a:t>Oldpeak</a:t>
            </a:r>
            <a:r>
              <a:rPr lang="en-US" altLang="ko-KR" sz="2800" dirty="0">
                <a:latin typeface="Inter"/>
              </a:rPr>
              <a:t> </a:t>
            </a:r>
            <a:r>
              <a:rPr lang="ko-KR" altLang="en-US" sz="2800" dirty="0">
                <a:latin typeface="Inter"/>
              </a:rPr>
              <a:t>↑</a:t>
            </a:r>
            <a:r>
              <a:rPr lang="en-US" altLang="ko-KR" sz="2800" dirty="0">
                <a:latin typeface="Inter"/>
              </a:rPr>
              <a:t>,</a:t>
            </a:r>
            <a:r>
              <a:rPr lang="ko-KR" altLang="en-US" sz="2800" dirty="0">
                <a:latin typeface="Inter"/>
              </a:rPr>
              <a:t> </a:t>
            </a:r>
            <a:r>
              <a:rPr lang="en-US" altLang="ko-KR" sz="2800" dirty="0">
                <a:latin typeface="Inter"/>
              </a:rPr>
              <a:t>Cholesterol</a:t>
            </a:r>
            <a:r>
              <a:rPr lang="ko-KR" altLang="en-US" sz="2800" dirty="0">
                <a:latin typeface="Inter"/>
              </a:rPr>
              <a:t> ↑</a:t>
            </a:r>
            <a:r>
              <a:rPr lang="en-US" altLang="ko-KR" sz="2800" dirty="0">
                <a:latin typeface="Inter"/>
              </a:rPr>
              <a:t>, Age </a:t>
            </a:r>
            <a:r>
              <a:rPr lang="ko-KR" altLang="en-US" sz="2800" dirty="0">
                <a:latin typeface="Inter"/>
              </a:rPr>
              <a:t>↑</a:t>
            </a:r>
            <a:r>
              <a:rPr lang="en-US" altLang="ko-KR" sz="2800" dirty="0">
                <a:latin typeface="Inter"/>
              </a:rPr>
              <a:t>, Male</a:t>
            </a:r>
          </a:p>
        </p:txBody>
      </p:sp>
    </p:spTree>
    <p:extLst>
      <p:ext uri="{BB962C8B-B14F-4D97-AF65-F5344CB8AC3E}">
        <p14:creationId xmlns:p14="http://schemas.microsoft.com/office/powerpoint/2010/main" val="45948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rot="2687723">
            <a:off x="-2006500" y="5181342"/>
            <a:ext cx="6683650" cy="4093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다이아몬드 4"/>
          <p:cNvSpPr/>
          <p:nvPr/>
        </p:nvSpPr>
        <p:spPr>
          <a:xfrm>
            <a:off x="-1081229" y="1178448"/>
            <a:ext cx="2622937" cy="2622937"/>
          </a:xfrm>
          <a:prstGeom prst="diamond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다이아몬드 6"/>
          <p:cNvSpPr/>
          <p:nvPr/>
        </p:nvSpPr>
        <p:spPr>
          <a:xfrm>
            <a:off x="322439" y="3528478"/>
            <a:ext cx="687977" cy="687977"/>
          </a:xfrm>
          <a:prstGeom prst="diamond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160116" y="2617209"/>
            <a:ext cx="39869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Bold" panose="02020603020101020101" pitchFamily="18" charset="-127"/>
                <a:ea typeface="08서울남산체 B" panose="02020603020101020101" pitchFamily="18" charset="-127"/>
              </a:rPr>
              <a:t>THANK YOU</a:t>
            </a:r>
            <a:endParaRPr lang="ko-KR" altLang="en-US" sz="6000" dirty="0">
              <a:solidFill>
                <a:schemeClr val="tx1">
                  <a:lumMod val="65000"/>
                  <a:lumOff val="35000"/>
                </a:schemeClr>
              </a:solidFill>
              <a:latin typeface="12롯데마트행복Bold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125506" y="6481482"/>
            <a:ext cx="9845769" cy="35905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371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 rot="2687723">
            <a:off x="2428588" y="1893722"/>
            <a:ext cx="3011053" cy="30546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다이아몬드 3"/>
          <p:cNvSpPr/>
          <p:nvPr/>
        </p:nvSpPr>
        <p:spPr>
          <a:xfrm>
            <a:off x="3257141" y="1817279"/>
            <a:ext cx="3207567" cy="3207567"/>
          </a:xfrm>
          <a:prstGeom prst="diamond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행복Bold" panose="02020603020101020101" pitchFamily="18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3522920" y="3233479"/>
            <a:ext cx="2716561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ahoma" panose="020B0604030504040204" pitchFamily="34" charset="0"/>
              </a:rPr>
              <a:t>Heart Failure</a:t>
            </a:r>
            <a:endParaRPr lang="ko-KR" altLang="en-US" sz="18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43243" y="3665256"/>
            <a:ext cx="24353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ahoma" panose="020B0604030504040204" pitchFamily="34" charset="0"/>
              </a:rPr>
              <a:t>Data</a:t>
            </a:r>
            <a:endParaRPr lang="fr-FR" altLang="ko-KR" sz="18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Tahoma" panose="020B0604030504040204" pitchFamily="34" charset="0"/>
            </a:endParaRPr>
          </a:p>
        </p:txBody>
      </p:sp>
      <p:cxnSp>
        <p:nvCxnSpPr>
          <p:cNvPr id="20" name="직선 연결선 19"/>
          <p:cNvCxnSpPr>
            <a:stCxn id="4" idx="3"/>
          </p:cNvCxnSpPr>
          <p:nvPr/>
        </p:nvCxnSpPr>
        <p:spPr>
          <a:xfrm flipH="1" flipV="1">
            <a:off x="2956559" y="-87086"/>
            <a:ext cx="3508149" cy="3508149"/>
          </a:xfrm>
          <a:prstGeom prst="line">
            <a:avLst/>
          </a:prstGeom>
          <a:ln w="9525">
            <a:solidFill>
              <a:srgbClr val="386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 flipV="1">
            <a:off x="3257141" y="3421063"/>
            <a:ext cx="3508149" cy="3508149"/>
          </a:xfrm>
          <a:prstGeom prst="line">
            <a:avLst/>
          </a:prstGeom>
          <a:ln w="9525">
            <a:solidFill>
              <a:srgbClr val="386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3682243" y="3221002"/>
            <a:ext cx="23573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682243" y="3637306"/>
            <a:ext cx="23573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4512109" y="2430805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ahoma" panose="020B0604030504040204" pitchFamily="34" charset="0"/>
              </a:rPr>
              <a:t>01</a:t>
            </a:r>
            <a:endParaRPr lang="ko-KR" altLang="en-US" sz="4000" dirty="0">
              <a:solidFill>
                <a:schemeClr val="bg1"/>
              </a:solidFill>
              <a:latin typeface="08서울남산체 B" panose="02020603020101020101" pitchFamily="18" charset="-127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604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>
            <a:extLst>
              <a:ext uri="{FF2B5EF4-FFF2-40B4-BE49-F238E27FC236}">
                <a16:creationId xmlns:a16="http://schemas.microsoft.com/office/drawing/2014/main" id="{27F32255-93AB-4F07-93A5-BAA450BBA782}"/>
              </a:ext>
            </a:extLst>
          </p:cNvPr>
          <p:cNvSpPr/>
          <p:nvPr/>
        </p:nvSpPr>
        <p:spPr>
          <a:xfrm>
            <a:off x="0" y="464854"/>
            <a:ext cx="9720263" cy="639230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720263" cy="4482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-1"/>
            <a:ext cx="2178657" cy="44823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 rot="5400000">
            <a:off x="2260939" y="-82282"/>
            <a:ext cx="448233" cy="612797"/>
          </a:xfrm>
          <a:prstGeom prst="rtTriangl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2"/>
          <p:cNvSpPr>
            <a:spLocks noGrp="1"/>
          </p:cNvSpPr>
          <p:nvPr>
            <p:ph type="title"/>
          </p:nvPr>
        </p:nvSpPr>
        <p:spPr>
          <a:xfrm>
            <a:off x="-96508" y="-30327"/>
            <a:ext cx="2433099" cy="254442"/>
          </a:xfrm>
        </p:spPr>
        <p:txBody>
          <a:bodyPr lIns="324000" tIns="288000">
            <a:no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ahoma" panose="020B0604030504040204" pitchFamily="34" charset="0"/>
              </a:rPr>
              <a:t>Heart Failure Data</a:t>
            </a:r>
            <a:endParaRPr lang="ko-KR" altLang="en-US" sz="1800" dirty="0">
              <a:solidFill>
                <a:schemeClr val="bg1"/>
              </a:solidFill>
              <a:latin typeface="08서울남산체 B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2791454" y="152104"/>
            <a:ext cx="678071" cy="19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ahoma" panose="020B0604030504040204" pitchFamily="34" charset="0"/>
              </a:rPr>
              <a:t>01. Data</a:t>
            </a:r>
          </a:p>
        </p:txBody>
      </p:sp>
      <p:sp>
        <p:nvSpPr>
          <p:cNvPr id="67" name="Rectangle 3">
            <a:extLst>
              <a:ext uri="{FF2B5EF4-FFF2-40B4-BE49-F238E27FC236}">
                <a16:creationId xmlns:a16="http://schemas.microsoft.com/office/drawing/2014/main" id="{31C94669-66B6-4F4D-BAFF-ECC5628E98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8480" y="1005427"/>
            <a:ext cx="7643295" cy="88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>
              <a:lnSpc>
                <a:spcPct val="90000"/>
              </a:lnSpc>
              <a:defRPr/>
            </a:pPr>
            <a:r>
              <a:rPr lang="ko-KR" altLang="en-US" sz="3200" b="1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ahoma" panose="020B0604030504040204" pitchFamily="34" charset="0"/>
              </a:rPr>
              <a:t>여러분은 최근 사망률이 가장 높은 질병이 어떤 질병이라고 알고 계시나요</a:t>
            </a:r>
            <a:r>
              <a:rPr lang="en-US" altLang="ko-KR" sz="3200" b="1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ahoma" panose="020B0604030504040204" pitchFamily="34" charset="0"/>
              </a:rPr>
              <a:t>?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9915623-E745-4A9C-BDF2-A70988177863}"/>
              </a:ext>
            </a:extLst>
          </p:cNvPr>
          <p:cNvGrpSpPr/>
          <p:nvPr/>
        </p:nvGrpSpPr>
        <p:grpSpPr>
          <a:xfrm>
            <a:off x="221894" y="2922327"/>
            <a:ext cx="9276463" cy="3791046"/>
            <a:chOff x="130373" y="2922327"/>
            <a:chExt cx="9459505" cy="3918211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63C443A-CF11-4866-80E4-10B0CAEF1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373" y="2922327"/>
              <a:ext cx="9459505" cy="3727715"/>
            </a:xfrm>
            <a:prstGeom prst="rect">
              <a:avLst/>
            </a:prstGeom>
          </p:spPr>
        </p:pic>
        <p:sp>
          <p:nvSpPr>
            <p:cNvPr id="70" name="Rectangle 3">
              <a:extLst>
                <a:ext uri="{FF2B5EF4-FFF2-40B4-BE49-F238E27FC236}">
                  <a16:creationId xmlns:a16="http://schemas.microsoft.com/office/drawing/2014/main" id="{DEECE5C1-D5E4-4F3F-ADDC-C4D1F1CFCE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67842" y="6771287"/>
              <a:ext cx="3222036" cy="69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r>
                <a:rPr lang="ko-KR" altLang="en-US" sz="500" dirty="0" err="1">
                  <a:solidFill>
                    <a:schemeClr val="bg1">
                      <a:lumMod val="8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Tahoma" panose="020B0604030504040204" pitchFamily="34" charset="0"/>
                </a:rPr>
                <a:t>데아터</a:t>
              </a:r>
              <a:r>
                <a:rPr lang="ko-KR" altLang="en-US" sz="500" dirty="0">
                  <a:solidFill>
                    <a:schemeClr val="bg1">
                      <a:lumMod val="8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Tahoma" panose="020B0604030504040204" pitchFamily="34" charset="0"/>
                </a:rPr>
                <a:t> 출처 </a:t>
              </a:r>
              <a:r>
                <a:rPr lang="en-US" altLang="ko-KR" sz="500" dirty="0">
                  <a:solidFill>
                    <a:schemeClr val="bg1">
                      <a:lumMod val="8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Tahoma" panose="020B0604030504040204" pitchFamily="34" charset="0"/>
                </a:rPr>
                <a:t>: https://www.healthsystemtracker.org/brief/covid19-and-other-leading-causes-of-death-in-the-us/</a:t>
              </a: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B1183A-3850-45CD-B85B-15D2F6FEB8E0}"/>
              </a:ext>
            </a:extLst>
          </p:cNvPr>
          <p:cNvSpPr/>
          <p:nvPr/>
        </p:nvSpPr>
        <p:spPr>
          <a:xfrm>
            <a:off x="1305098" y="2983168"/>
            <a:ext cx="648393" cy="2244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Rectangle 3">
            <a:extLst>
              <a:ext uri="{FF2B5EF4-FFF2-40B4-BE49-F238E27FC236}">
                <a16:creationId xmlns:a16="http://schemas.microsoft.com/office/drawing/2014/main" id="{0B5D6D76-F291-4AEA-A3B6-5BF9FF3839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757" y="2272008"/>
            <a:ext cx="7752739" cy="44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>
              <a:lnSpc>
                <a:spcPct val="90000"/>
              </a:lnSpc>
              <a:defRPr/>
            </a:pPr>
            <a:r>
              <a:rPr lang="ko-KR" altLang="en-US" sz="3200" b="1" dirty="0">
                <a:solidFill>
                  <a:schemeClr val="accent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ahoma" panose="020B0604030504040204" pitchFamily="34" charset="0"/>
              </a:rPr>
              <a:t>심장병</a:t>
            </a:r>
            <a:r>
              <a:rPr lang="en-US" altLang="ko-KR" sz="3200" b="1" dirty="0">
                <a:solidFill>
                  <a:schemeClr val="accent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ahoma" panose="020B0604030504040204" pitchFamily="34" charset="0"/>
              </a:rPr>
              <a:t>(Cardiovascular Diseases, CVDs)</a:t>
            </a:r>
          </a:p>
        </p:txBody>
      </p:sp>
      <p:sp>
        <p:nvSpPr>
          <p:cNvPr id="73" name="Rectangle 3">
            <a:extLst>
              <a:ext uri="{FF2B5EF4-FFF2-40B4-BE49-F238E27FC236}">
                <a16:creationId xmlns:a16="http://schemas.microsoft.com/office/drawing/2014/main" id="{AAD75FDE-3A35-4011-871C-2915A040D7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5015" y="5076869"/>
            <a:ext cx="5029200" cy="55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>
              <a:lnSpc>
                <a:spcPct val="90000"/>
              </a:lnSpc>
              <a:defRPr/>
            </a:pPr>
            <a:r>
              <a:rPr lang="en-US" altLang="ko-KR" sz="4000" b="1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Tahoma" panose="020B0604030504040204" pitchFamily="34" charset="0"/>
              </a:rPr>
              <a:t>2 People die / 1hr</a:t>
            </a:r>
          </a:p>
        </p:txBody>
      </p:sp>
    </p:spTree>
    <p:extLst>
      <p:ext uri="{BB962C8B-B14F-4D97-AF65-F5344CB8AC3E}">
        <p14:creationId xmlns:p14="http://schemas.microsoft.com/office/powerpoint/2010/main" val="152292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16" grpId="0" animBg="1"/>
      <p:bldP spid="71" grpId="0"/>
      <p:bldP spid="7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720263" cy="4482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-1"/>
            <a:ext cx="2178657" cy="44823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 rot="5400000">
            <a:off x="2260939" y="-82282"/>
            <a:ext cx="448233" cy="612797"/>
          </a:xfrm>
          <a:prstGeom prst="rtTriangl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2"/>
          <p:cNvSpPr>
            <a:spLocks noGrp="1"/>
          </p:cNvSpPr>
          <p:nvPr>
            <p:ph type="title"/>
          </p:nvPr>
        </p:nvSpPr>
        <p:spPr>
          <a:xfrm>
            <a:off x="-96508" y="-30327"/>
            <a:ext cx="2433099" cy="254442"/>
          </a:xfrm>
        </p:spPr>
        <p:txBody>
          <a:bodyPr lIns="324000" tIns="288000">
            <a:no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ahoma" panose="020B0604030504040204" pitchFamily="34" charset="0"/>
              </a:rPr>
              <a:t>Heart Failure Data</a:t>
            </a:r>
            <a:endParaRPr lang="ko-KR" altLang="en-US" sz="1800" dirty="0">
              <a:solidFill>
                <a:schemeClr val="bg1"/>
              </a:solidFill>
              <a:latin typeface="08서울남산체 B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2791454" y="152104"/>
            <a:ext cx="678071" cy="19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ahoma" panose="020B0604030504040204" pitchFamily="34" charset="0"/>
              </a:rPr>
              <a:t>01. Data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8EFAC517-D8BF-4238-B9E4-F355D5B66C08}"/>
              </a:ext>
            </a:extLst>
          </p:cNvPr>
          <p:cNvSpPr/>
          <p:nvPr/>
        </p:nvSpPr>
        <p:spPr>
          <a:xfrm>
            <a:off x="1772020" y="3325091"/>
            <a:ext cx="548640" cy="540328"/>
          </a:xfrm>
          <a:prstGeom prst="right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7C0AE857-ED60-4ACE-8C49-1BD0CA4E61C7}"/>
              </a:ext>
            </a:extLst>
          </p:cNvPr>
          <p:cNvSpPr/>
          <p:nvPr/>
        </p:nvSpPr>
        <p:spPr>
          <a:xfrm>
            <a:off x="4362062" y="3325091"/>
            <a:ext cx="548640" cy="540328"/>
          </a:xfrm>
          <a:prstGeom prst="right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50DB28AC-4632-407E-9DDD-990BD76E9060}"/>
              </a:ext>
            </a:extLst>
          </p:cNvPr>
          <p:cNvSpPr/>
          <p:nvPr/>
        </p:nvSpPr>
        <p:spPr>
          <a:xfrm>
            <a:off x="6888799" y="3346197"/>
            <a:ext cx="548640" cy="540328"/>
          </a:xfrm>
          <a:prstGeom prst="right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11DDD31-8B67-436F-98B2-B9F412765F1A}"/>
              </a:ext>
            </a:extLst>
          </p:cNvPr>
          <p:cNvGrpSpPr/>
          <p:nvPr/>
        </p:nvGrpSpPr>
        <p:grpSpPr>
          <a:xfrm>
            <a:off x="20578" y="2174329"/>
            <a:ext cx="1883671" cy="3208533"/>
            <a:chOff x="20578" y="2174329"/>
            <a:chExt cx="1883671" cy="3208533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8" name="3D 모델 17" descr="Human heart">
                  <a:extLst>
                    <a:ext uri="{FF2B5EF4-FFF2-40B4-BE49-F238E27FC236}">
                      <a16:creationId xmlns:a16="http://schemas.microsoft.com/office/drawing/2014/main" id="{0522C012-33F4-42BA-B8C9-15E3197FA68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201403255"/>
                    </p:ext>
                  </p:extLst>
                </p:nvPr>
              </p:nvGraphicFramePr>
              <p:xfrm>
                <a:off x="20578" y="2174329"/>
                <a:ext cx="1883671" cy="2491879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883671" cy="2491879"/>
                      </a:xfrm>
                      <a:prstGeom prst="rect">
                        <a:avLst/>
                      </a:prstGeom>
                    </am3d:spPr>
                    <am3d:camera>
                      <am3d:pos x="0" y="0" z="6120631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048746" d="1000000"/>
                      <am3d:preTrans dx="86068" dy="-18000000" dz="1718928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03336" ay="454847" az="-26823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286354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8" name="3D 모델 17" descr="Human heart">
                  <a:extLst>
                    <a:ext uri="{FF2B5EF4-FFF2-40B4-BE49-F238E27FC236}">
                      <a16:creationId xmlns:a16="http://schemas.microsoft.com/office/drawing/2014/main" id="{0522C012-33F4-42BA-B8C9-15E3197FA68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578" y="2174329"/>
                  <a:ext cx="1883671" cy="249187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9" name="Rectangle 3">
              <a:extLst>
                <a:ext uri="{FF2B5EF4-FFF2-40B4-BE49-F238E27FC236}">
                  <a16:creationId xmlns:a16="http://schemas.microsoft.com/office/drawing/2014/main" id="{5996A8CE-7902-4042-835C-CDDC4987EA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107" y="5105863"/>
              <a:ext cx="1662612" cy="276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90000"/>
                </a:lnSpc>
                <a:defRPr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Tahoma" panose="020B0604030504040204" pitchFamily="34" charset="0"/>
                </a:rPr>
                <a:t>Data Input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26D59C4-8A8F-475F-84D4-9A394F5A7196}"/>
              </a:ext>
            </a:extLst>
          </p:cNvPr>
          <p:cNvGrpSpPr/>
          <p:nvPr/>
        </p:nvGrpSpPr>
        <p:grpSpPr>
          <a:xfrm>
            <a:off x="2336591" y="2617586"/>
            <a:ext cx="1999085" cy="3139223"/>
            <a:chOff x="2336591" y="2617586"/>
            <a:chExt cx="1999085" cy="3139223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" name="3D 모델 2" descr="Laptop">
                  <a:extLst>
                    <a:ext uri="{FF2B5EF4-FFF2-40B4-BE49-F238E27FC236}">
                      <a16:creationId xmlns:a16="http://schemas.microsoft.com/office/drawing/2014/main" id="{62E8EEC8-64CB-424B-B15A-38AABED888A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65016288"/>
                    </p:ext>
                  </p:extLst>
                </p:nvPr>
              </p:nvGraphicFramePr>
              <p:xfrm>
                <a:off x="2336591" y="2617586"/>
                <a:ext cx="1999085" cy="1955338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1999085" cy="1955338"/>
                      </a:xfrm>
                      <a:prstGeom prst="rect">
                        <a:avLst/>
                      </a:prstGeom>
                    </am3d:spPr>
                    <am3d:camera>
                      <am3d:pos x="0" y="0" z="7008715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970604" d="1000000"/>
                      <am3d:preTrans dx="0" dy="-12157734" dz="343216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789698" ay="-25047" az="-14361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273515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" name="3D 모델 2" descr="Laptop">
                  <a:extLst>
                    <a:ext uri="{FF2B5EF4-FFF2-40B4-BE49-F238E27FC236}">
                      <a16:creationId xmlns:a16="http://schemas.microsoft.com/office/drawing/2014/main" id="{62E8EEC8-64CB-424B-B15A-38AABED888A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36591" y="2617586"/>
                  <a:ext cx="1999085" cy="1955338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0" name="Rectangle 3">
              <a:extLst>
                <a:ext uri="{FF2B5EF4-FFF2-40B4-BE49-F238E27FC236}">
                  <a16:creationId xmlns:a16="http://schemas.microsoft.com/office/drawing/2014/main" id="{B76DC771-30B1-426E-95BD-1287DE7ABF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4827" y="5008912"/>
              <a:ext cx="1662612" cy="747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90000"/>
                </a:lnSpc>
                <a:defRPr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Tahoma" panose="020B0604030504040204" pitchFamily="34" charset="0"/>
                </a:rPr>
                <a:t>EDA</a:t>
              </a:r>
            </a:p>
            <a:p>
              <a:pPr algn="ctr" eaLnBrk="1" hangingPunct="1">
                <a:lnSpc>
                  <a:spcPct val="90000"/>
                </a:lnSpc>
                <a:defRPr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Tahoma" panose="020B0604030504040204" pitchFamily="34" charset="0"/>
                </a:rPr>
                <a:t>&amp;</a:t>
              </a:r>
            </a:p>
            <a:p>
              <a:pPr algn="ctr" eaLnBrk="1" hangingPunct="1">
                <a:lnSpc>
                  <a:spcPct val="90000"/>
                </a:lnSpc>
                <a:defRPr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Tahoma" panose="020B0604030504040204" pitchFamily="34" charset="0"/>
                </a:rPr>
                <a:t>Preprocessing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ahoma" panose="020B0604030504040204" pitchFamily="34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2A28E64-C734-4618-8DC2-88332175EB24}"/>
              </a:ext>
            </a:extLst>
          </p:cNvPr>
          <p:cNvGrpSpPr/>
          <p:nvPr/>
        </p:nvGrpSpPr>
        <p:grpSpPr>
          <a:xfrm>
            <a:off x="5015744" y="3175950"/>
            <a:ext cx="1745690" cy="2345409"/>
            <a:chOff x="5015744" y="3175950"/>
            <a:chExt cx="1745690" cy="234540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6AD71B1-E350-4A5E-8414-0B8A19C0B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15744" y="3175950"/>
              <a:ext cx="1741627" cy="880823"/>
            </a:xfrm>
            <a:prstGeom prst="rect">
              <a:avLst/>
            </a:prstGeom>
          </p:spPr>
        </p:pic>
        <p:sp>
          <p:nvSpPr>
            <p:cNvPr id="31" name="Rectangle 3">
              <a:extLst>
                <a:ext uri="{FF2B5EF4-FFF2-40B4-BE49-F238E27FC236}">
                  <a16:creationId xmlns:a16="http://schemas.microsoft.com/office/drawing/2014/main" id="{0F3B42DF-F025-452D-8AC2-B95E9159FB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8822" y="5244360"/>
              <a:ext cx="1662612" cy="276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90000"/>
                </a:lnSpc>
                <a:defRPr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Tahoma" panose="020B0604030504040204" pitchFamily="34" charset="0"/>
                </a:rPr>
                <a:t>Modeling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54EAF48-67EB-4FA4-9D61-AB636BFEE37C}"/>
              </a:ext>
            </a:extLst>
          </p:cNvPr>
          <p:cNvGrpSpPr/>
          <p:nvPr/>
        </p:nvGrpSpPr>
        <p:grpSpPr>
          <a:xfrm>
            <a:off x="7692818" y="2617586"/>
            <a:ext cx="1737667" cy="2765275"/>
            <a:chOff x="7692818" y="2617586"/>
            <a:chExt cx="1737667" cy="276527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6E81952-132F-4584-9514-DFFA53B2E8E6}"/>
                </a:ext>
              </a:extLst>
            </p:cNvPr>
            <p:cNvGrpSpPr/>
            <p:nvPr/>
          </p:nvGrpSpPr>
          <p:grpSpPr>
            <a:xfrm>
              <a:off x="7714211" y="2617586"/>
              <a:ext cx="1716274" cy="1785343"/>
              <a:chOff x="7963593" y="2479086"/>
              <a:chExt cx="1716274" cy="1785343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5C6CCAAD-4834-46D2-8DCE-5A84EC7207C2}"/>
                  </a:ext>
                </a:extLst>
              </p:cNvPr>
              <p:cNvSpPr/>
              <p:nvPr/>
            </p:nvSpPr>
            <p:spPr>
              <a:xfrm>
                <a:off x="7963593" y="2851265"/>
                <a:ext cx="1619828" cy="141316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Rectangle 3">
                <a:extLst>
                  <a:ext uri="{FF2B5EF4-FFF2-40B4-BE49-F238E27FC236}">
                    <a16:creationId xmlns:a16="http://schemas.microsoft.com/office/drawing/2014/main" id="{151CB536-FA7D-468F-AFD4-43BD72C9F26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17255" y="2479086"/>
                <a:ext cx="1662612" cy="2769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  <a:scene3d>
                  <a:camera prst="orthographicFront"/>
                  <a:lightRig rig="threePt" dir="t"/>
                </a:scene3d>
                <a:sp3d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defRPr/>
                </a:pPr>
                <a:r>
                  <a:rPr lang="en-US" altLang="ko-K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Tahoma" panose="020B0604030504040204" pitchFamily="34" charset="0"/>
                  </a:rPr>
                  <a:t>Heart Disease</a:t>
                </a:r>
              </a:p>
            </p:txBody>
          </p:sp>
          <p:sp>
            <p:nvSpPr>
              <p:cNvPr id="25" name="Rectangle 3">
                <a:extLst>
                  <a:ext uri="{FF2B5EF4-FFF2-40B4-BE49-F238E27FC236}">
                    <a16:creationId xmlns:a16="http://schemas.microsoft.com/office/drawing/2014/main" id="{5C54491F-B8F1-4ECC-A68F-E9B23CBEE1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48211" y="3325091"/>
                <a:ext cx="1450590" cy="1938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  <a:scene3d>
                  <a:camera prst="orthographicFront"/>
                  <a:lightRig rig="threePt" dir="t"/>
                </a:scene3d>
                <a:sp3d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defRPr/>
                </a:pPr>
                <a:r>
                  <a:rPr lang="en-US" altLang="ko-KR" sz="14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Tahoma" panose="020B0604030504040204" pitchFamily="34" charset="0"/>
                  </a:rPr>
                  <a:t>Heart Disease Yes</a:t>
                </a:r>
              </a:p>
            </p:txBody>
          </p:sp>
          <p:sp>
            <p:nvSpPr>
              <p:cNvPr id="26" name="Rectangle 3">
                <a:extLst>
                  <a:ext uri="{FF2B5EF4-FFF2-40B4-BE49-F238E27FC236}">
                    <a16:creationId xmlns:a16="http://schemas.microsoft.com/office/drawing/2014/main" id="{C2AD3214-6D0E-43C8-A958-B456953842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48211" y="3671520"/>
                <a:ext cx="1437125" cy="1938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  <a:scene3d>
                  <a:camera prst="orthographicFront"/>
                  <a:lightRig rig="threePt" dir="t"/>
                </a:scene3d>
                <a:sp3d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defRPr/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Tahoma" panose="020B0604030504040204" pitchFamily="34" charset="0"/>
                  </a:rPr>
                  <a:t>Heart Disease No</a:t>
                </a:r>
              </a:p>
            </p:txBody>
          </p:sp>
        </p:grpSp>
        <p:sp>
          <p:nvSpPr>
            <p:cNvPr id="32" name="Rectangle 3">
              <a:extLst>
                <a:ext uri="{FF2B5EF4-FFF2-40B4-BE49-F238E27FC236}">
                  <a16:creationId xmlns:a16="http://schemas.microsoft.com/office/drawing/2014/main" id="{511D7DC8-7339-43AD-BBC0-EBA6A3DD44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92818" y="5105862"/>
              <a:ext cx="1662612" cy="276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90000"/>
                </a:lnSpc>
                <a:defRPr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Tahoma" panose="020B0604030504040204" pitchFamily="34" charset="0"/>
                </a:rPr>
                <a:t>Output</a:t>
              </a:r>
            </a:p>
          </p:txBody>
        </p:sp>
      </p:grpSp>
      <p:sp>
        <p:nvSpPr>
          <p:cNvPr id="33" name="Rectangle 3">
            <a:extLst>
              <a:ext uri="{FF2B5EF4-FFF2-40B4-BE49-F238E27FC236}">
                <a16:creationId xmlns:a16="http://schemas.microsoft.com/office/drawing/2014/main" id="{6FA9E666-A647-457F-AB14-ADA9CC3EA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646" y="983118"/>
            <a:ext cx="3524697" cy="60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ahoma" panose="020B0604030504040204" pitchFamily="34" charset="0"/>
              </a:rPr>
              <a:t>ML Overview</a:t>
            </a:r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678F5A26-0CA5-4CF5-B2BF-BCA0BB0D43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8420" y="6674261"/>
            <a:ext cx="3186770" cy="11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ko-KR" altLang="en-US" sz="500" dirty="0" err="1">
                <a:solidFill>
                  <a:schemeClr val="bg1">
                    <a:lumMod val="8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ahoma" panose="020B0604030504040204" pitchFamily="34" charset="0"/>
              </a:rPr>
              <a:t>데아터</a:t>
            </a:r>
            <a:r>
              <a:rPr lang="ko-KR" altLang="en-US" sz="500" dirty="0">
                <a:solidFill>
                  <a:schemeClr val="bg1">
                    <a:lumMod val="8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ahoma" panose="020B0604030504040204" pitchFamily="34" charset="0"/>
              </a:rPr>
              <a:t> 출처 </a:t>
            </a:r>
            <a:r>
              <a:rPr lang="en-US" altLang="ko-KR" sz="500" dirty="0">
                <a:solidFill>
                  <a:schemeClr val="bg1">
                    <a:lumMod val="8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ahoma" panose="020B0604030504040204" pitchFamily="34" charset="0"/>
              </a:rPr>
              <a:t>:</a:t>
            </a:r>
            <a:r>
              <a:rPr lang="en-US" altLang="ko-KR" sz="800" b="0" i="0" dirty="0">
                <a:solidFill>
                  <a:schemeClr val="bg2">
                    <a:lumMod val="90000"/>
                  </a:schemeClr>
                </a:solidFill>
                <a:effectLst/>
                <a:latin typeface="Roboto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https://www.kaggle.com/fedesoriano/heart-failure-prediction</a:t>
            </a:r>
            <a:endParaRPr lang="en-US" altLang="ko-KR" sz="500" dirty="0">
              <a:solidFill>
                <a:schemeClr val="bg2">
                  <a:lumMod val="90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89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720263" cy="4482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-1"/>
            <a:ext cx="2178657" cy="44823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 rot="5400000">
            <a:off x="2260939" y="-82282"/>
            <a:ext cx="448233" cy="612797"/>
          </a:xfrm>
          <a:prstGeom prst="rtTriangl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2"/>
          <p:cNvSpPr>
            <a:spLocks noGrp="1"/>
          </p:cNvSpPr>
          <p:nvPr>
            <p:ph type="title"/>
          </p:nvPr>
        </p:nvSpPr>
        <p:spPr>
          <a:xfrm>
            <a:off x="-96508" y="-30327"/>
            <a:ext cx="2433099" cy="254442"/>
          </a:xfrm>
        </p:spPr>
        <p:txBody>
          <a:bodyPr lIns="324000" tIns="288000">
            <a:no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ahoma" panose="020B0604030504040204" pitchFamily="34" charset="0"/>
              </a:rPr>
              <a:t>Heart Failure Data</a:t>
            </a:r>
            <a:endParaRPr lang="ko-KR" altLang="en-US" sz="1800" dirty="0">
              <a:solidFill>
                <a:schemeClr val="bg1"/>
              </a:solidFill>
              <a:latin typeface="08서울남산체 B" panose="02020603020101020101" pitchFamily="18" charset="-127"/>
              <a:cs typeface="Tahoma" panose="020B0604030504040204" pitchFamily="34" charset="0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2791454" y="127165"/>
            <a:ext cx="1996059" cy="19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ahoma" panose="020B0604030504040204" pitchFamily="34" charset="0"/>
              </a:rPr>
              <a:t>02. Features Information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A1F1332-422F-4AD0-94A3-9B7026167A13}"/>
              </a:ext>
            </a:extLst>
          </p:cNvPr>
          <p:cNvSpPr txBox="1"/>
          <p:nvPr/>
        </p:nvSpPr>
        <p:spPr>
          <a:xfrm>
            <a:off x="309648" y="1535733"/>
            <a:ext cx="8808715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ko-KR" sz="2000" b="0" i="0" dirty="0">
                <a:effectLst/>
                <a:latin typeface="Inter"/>
              </a:rPr>
              <a:t>· Age : </a:t>
            </a:r>
            <a:r>
              <a:rPr lang="ko-KR" altLang="en-US" sz="1200" b="0" i="0" dirty="0">
                <a:effectLst/>
                <a:latin typeface="Inter"/>
              </a:rPr>
              <a:t>나이</a:t>
            </a:r>
            <a:endParaRPr lang="en-US" altLang="ko-KR" sz="1200" b="0" i="0" dirty="0">
              <a:effectLst/>
              <a:latin typeface="Inter"/>
            </a:endParaRPr>
          </a:p>
          <a:p>
            <a:pPr algn="l" fontAlgn="base"/>
            <a:r>
              <a:rPr lang="en-US" altLang="ko-KR" sz="2000" b="0" i="0" dirty="0">
                <a:effectLst/>
                <a:latin typeface="Inter"/>
              </a:rPr>
              <a:t>· Sex : </a:t>
            </a:r>
            <a:r>
              <a:rPr lang="ko-KR" altLang="en-US" sz="1200" b="0" i="0" dirty="0">
                <a:effectLst/>
                <a:latin typeface="Inter"/>
              </a:rPr>
              <a:t>성별 </a:t>
            </a:r>
            <a:r>
              <a:rPr lang="en-US" altLang="ko-KR" sz="1200" b="0" i="0" dirty="0">
                <a:effectLst/>
                <a:latin typeface="Inter"/>
              </a:rPr>
              <a:t>[F: Female, M: ma</a:t>
            </a:r>
            <a:r>
              <a:rPr lang="en-US" altLang="ko-KR" sz="1200" dirty="0">
                <a:latin typeface="Inter"/>
              </a:rPr>
              <a:t>le</a:t>
            </a:r>
            <a:r>
              <a:rPr lang="en-US" altLang="ko-KR" sz="1200" b="0" i="0" dirty="0">
                <a:effectLst/>
                <a:latin typeface="Inter"/>
              </a:rPr>
              <a:t>]</a:t>
            </a:r>
          </a:p>
          <a:p>
            <a:pPr algn="l" fontAlgn="base"/>
            <a:r>
              <a:rPr lang="en-US" altLang="ko-KR" sz="2000" b="0" i="0" dirty="0">
                <a:effectLst/>
                <a:latin typeface="Inter"/>
              </a:rPr>
              <a:t>· </a:t>
            </a:r>
            <a:r>
              <a:rPr lang="en-US" altLang="ko-KR" sz="2000" b="0" i="0" dirty="0" err="1">
                <a:effectLst/>
                <a:latin typeface="Inter"/>
              </a:rPr>
              <a:t>ChestPainType</a:t>
            </a:r>
            <a:r>
              <a:rPr lang="en-US" altLang="ko-KR" sz="2000" b="0" i="0" dirty="0">
                <a:effectLst/>
                <a:latin typeface="Inter"/>
              </a:rPr>
              <a:t> : </a:t>
            </a:r>
            <a:r>
              <a:rPr lang="ko-KR" altLang="en-US" sz="1100" b="0" i="0" dirty="0">
                <a:effectLst/>
                <a:latin typeface="Inter"/>
              </a:rPr>
              <a:t>가슴통증</a:t>
            </a:r>
            <a:r>
              <a:rPr lang="en-US" altLang="ko-KR" sz="1100" b="0" i="0" dirty="0">
                <a:effectLst/>
                <a:latin typeface="Inter"/>
              </a:rPr>
              <a:t> </a:t>
            </a:r>
            <a:r>
              <a:rPr lang="ko-KR" altLang="en-US" sz="1100" b="0" i="0" dirty="0">
                <a:effectLst/>
                <a:latin typeface="Inter"/>
              </a:rPr>
              <a:t>유형 </a:t>
            </a:r>
            <a:r>
              <a:rPr lang="en-US" altLang="ko-KR" sz="1100" b="0" i="0" dirty="0">
                <a:effectLst/>
                <a:latin typeface="Inter"/>
              </a:rPr>
              <a:t>[ASY: Asymptomatic, ATA: Atypical Angina, NAP: Non-Anginal Pain, TA: Typical Angina]</a:t>
            </a:r>
            <a:endParaRPr lang="en-US" altLang="ko-KR" sz="2000" dirty="0">
              <a:latin typeface="Inter"/>
            </a:endParaRPr>
          </a:p>
          <a:p>
            <a:pPr algn="l" fontAlgn="base"/>
            <a:r>
              <a:rPr lang="en-US" altLang="ko-KR" sz="2000" b="0" i="0" dirty="0">
                <a:effectLst/>
                <a:latin typeface="Inter"/>
              </a:rPr>
              <a:t>· </a:t>
            </a:r>
            <a:r>
              <a:rPr lang="en-US" altLang="ko-KR" sz="2000" b="0" i="0" dirty="0" err="1">
                <a:effectLst/>
                <a:latin typeface="Inter"/>
              </a:rPr>
              <a:t>RestingBP</a:t>
            </a:r>
            <a:r>
              <a:rPr lang="en-US" altLang="ko-KR" sz="2000" b="0" i="0" dirty="0">
                <a:effectLst/>
                <a:latin typeface="Inter"/>
              </a:rPr>
              <a:t> : </a:t>
            </a:r>
            <a:r>
              <a:rPr lang="ko-KR" altLang="en-US" sz="1200" b="0" i="0" dirty="0">
                <a:effectLst/>
                <a:latin typeface="Inter"/>
              </a:rPr>
              <a:t>안정 혈압</a:t>
            </a:r>
            <a:r>
              <a:rPr lang="en-US" altLang="ko-KR" sz="1200" b="0" i="0" dirty="0">
                <a:effectLst/>
                <a:latin typeface="Inter"/>
              </a:rPr>
              <a:t> [mm Hg]</a:t>
            </a:r>
            <a:endParaRPr lang="en-US" altLang="ko-KR" sz="2000" b="0" i="0" dirty="0">
              <a:effectLst/>
              <a:latin typeface="Inter"/>
            </a:endParaRPr>
          </a:p>
          <a:p>
            <a:pPr algn="l" fontAlgn="base"/>
            <a:r>
              <a:rPr lang="en-US" altLang="ko-KR" sz="2000" b="0" i="0" dirty="0">
                <a:effectLst/>
                <a:latin typeface="Inter"/>
              </a:rPr>
              <a:t>· Cholesterol : </a:t>
            </a:r>
            <a:r>
              <a:rPr lang="ko-KR" altLang="en-US" sz="1200" b="0" i="0" dirty="0">
                <a:effectLst/>
                <a:latin typeface="Inter"/>
              </a:rPr>
              <a:t>혈청 콜레스테롤</a:t>
            </a:r>
            <a:r>
              <a:rPr lang="en-US" altLang="ko-KR" sz="1200" b="0" i="0" dirty="0">
                <a:effectLst/>
                <a:latin typeface="Inter"/>
              </a:rPr>
              <a:t> [mm/dl]</a:t>
            </a:r>
          </a:p>
          <a:p>
            <a:pPr algn="l" fontAlgn="base"/>
            <a:r>
              <a:rPr lang="en-US" altLang="ko-KR" sz="2000" b="0" i="0" dirty="0">
                <a:effectLst/>
                <a:latin typeface="Inter"/>
              </a:rPr>
              <a:t>· </a:t>
            </a:r>
            <a:r>
              <a:rPr lang="en-US" altLang="ko-KR" sz="2000" b="0" i="0" dirty="0" err="1">
                <a:effectLst/>
                <a:latin typeface="Inter"/>
              </a:rPr>
              <a:t>FastingBS</a:t>
            </a:r>
            <a:r>
              <a:rPr lang="en-US" altLang="ko-KR" sz="2000" b="0" i="0" dirty="0">
                <a:effectLst/>
                <a:latin typeface="Inter"/>
              </a:rPr>
              <a:t> : </a:t>
            </a:r>
            <a:r>
              <a:rPr lang="ko-KR" altLang="en-US" sz="1200" b="0" i="0" dirty="0">
                <a:effectLst/>
                <a:latin typeface="Inter"/>
              </a:rPr>
              <a:t>공복 혈당</a:t>
            </a:r>
            <a:r>
              <a:rPr lang="en-US" altLang="ko-KR" sz="1200" b="0" i="0" dirty="0">
                <a:effectLst/>
                <a:latin typeface="Inter"/>
              </a:rPr>
              <a:t> [1: if </a:t>
            </a:r>
            <a:r>
              <a:rPr lang="en-US" altLang="ko-KR" sz="1200" b="0" i="0" dirty="0" err="1">
                <a:effectLst/>
                <a:latin typeface="Inter"/>
              </a:rPr>
              <a:t>FastingBS</a:t>
            </a:r>
            <a:r>
              <a:rPr lang="en-US" altLang="ko-KR" sz="1200" b="0" i="0" dirty="0">
                <a:effectLst/>
                <a:latin typeface="Inter"/>
              </a:rPr>
              <a:t> &gt; 120 mg/dl, 0: otherwise]</a:t>
            </a:r>
          </a:p>
          <a:p>
            <a:pPr algn="l" fontAlgn="base"/>
            <a:r>
              <a:rPr lang="en-US" altLang="ko-KR" sz="2000" b="0" i="0" dirty="0">
                <a:effectLst/>
                <a:latin typeface="Inter"/>
              </a:rPr>
              <a:t>· </a:t>
            </a:r>
            <a:r>
              <a:rPr lang="en-US" altLang="ko-KR" sz="2000" b="0" i="0" dirty="0" err="1">
                <a:effectLst/>
                <a:latin typeface="Inter"/>
              </a:rPr>
              <a:t>RestingECG</a:t>
            </a:r>
            <a:r>
              <a:rPr lang="en-US" altLang="ko-KR" sz="2000" b="0" i="0" dirty="0">
                <a:effectLst/>
                <a:latin typeface="Inter"/>
              </a:rPr>
              <a:t> : </a:t>
            </a:r>
            <a:r>
              <a:rPr lang="ko-KR" altLang="en-US" sz="1200" dirty="0">
                <a:latin typeface="Inter"/>
              </a:rPr>
              <a:t>안정 심전도</a:t>
            </a:r>
            <a:endParaRPr lang="en-US" altLang="ko-KR" sz="1200" dirty="0">
              <a:latin typeface="Inter"/>
            </a:endParaRPr>
          </a:p>
          <a:p>
            <a:pPr algn="l" fontAlgn="base"/>
            <a:r>
              <a:rPr lang="en-US" altLang="ko-KR" sz="900" b="0" i="0" dirty="0">
                <a:effectLst/>
                <a:latin typeface="Inter"/>
              </a:rPr>
              <a:t>                                                          [LVH: showing probable or definite left ventricular hypertrophy by Estes' criteria,</a:t>
            </a:r>
          </a:p>
          <a:p>
            <a:pPr algn="l" fontAlgn="base"/>
            <a:r>
              <a:rPr lang="en-US" altLang="ko-KR" sz="900" b="0" i="0" dirty="0">
                <a:effectLst/>
                <a:latin typeface="Inter"/>
              </a:rPr>
              <a:t>                                                           Normal: Normal,</a:t>
            </a:r>
          </a:p>
          <a:p>
            <a:pPr algn="l" fontAlgn="base"/>
            <a:r>
              <a:rPr lang="en-US" altLang="ko-KR" sz="900" dirty="0">
                <a:latin typeface="Inter"/>
              </a:rPr>
              <a:t>                                                           </a:t>
            </a:r>
            <a:r>
              <a:rPr lang="en-US" altLang="ko-KR" sz="900" b="0" i="0" dirty="0">
                <a:effectLst/>
                <a:latin typeface="Inter"/>
              </a:rPr>
              <a:t>ST: having ST-T wave abnormality (T wave inversions and/or ST elevation or depression of &gt; 0.05 mV)]</a:t>
            </a:r>
          </a:p>
          <a:p>
            <a:pPr algn="l" fontAlgn="base"/>
            <a:r>
              <a:rPr lang="en-US" altLang="ko-KR" sz="2000" b="0" i="0" dirty="0">
                <a:effectLst/>
                <a:latin typeface="Inter"/>
              </a:rPr>
              <a:t>· </a:t>
            </a:r>
            <a:r>
              <a:rPr lang="en-US" altLang="ko-KR" sz="2000" b="0" i="0" dirty="0" err="1">
                <a:effectLst/>
                <a:latin typeface="Inter"/>
              </a:rPr>
              <a:t>MaxHR</a:t>
            </a:r>
            <a:r>
              <a:rPr lang="en-US" altLang="ko-KR" sz="2000" b="0" i="0" dirty="0">
                <a:effectLst/>
                <a:latin typeface="Inter"/>
              </a:rPr>
              <a:t> : </a:t>
            </a:r>
            <a:r>
              <a:rPr lang="ko-KR" altLang="en-US" sz="1200" b="0" i="0" dirty="0">
                <a:effectLst/>
                <a:latin typeface="Inter"/>
              </a:rPr>
              <a:t>최대 </a:t>
            </a:r>
            <a:r>
              <a:rPr lang="ko-KR" altLang="en-US" sz="1200" b="0" i="0" dirty="0" err="1">
                <a:effectLst/>
                <a:latin typeface="Inter"/>
              </a:rPr>
              <a:t>심박동수</a:t>
            </a:r>
            <a:r>
              <a:rPr lang="en-US" altLang="ko-KR" sz="1200" b="0" i="0" dirty="0">
                <a:effectLst/>
                <a:latin typeface="Inter"/>
              </a:rPr>
              <a:t> [Numeric value between 60 and 202]</a:t>
            </a:r>
          </a:p>
          <a:p>
            <a:pPr algn="l" fontAlgn="base"/>
            <a:r>
              <a:rPr lang="en-US" altLang="ko-KR" sz="2000" b="0" i="0" dirty="0">
                <a:effectLst/>
                <a:latin typeface="Inter"/>
              </a:rPr>
              <a:t>· </a:t>
            </a:r>
            <a:r>
              <a:rPr lang="en-US" altLang="ko-KR" sz="2000" b="0" i="0" dirty="0" err="1">
                <a:effectLst/>
                <a:latin typeface="Inter"/>
              </a:rPr>
              <a:t>ExerciseAngina</a:t>
            </a:r>
            <a:r>
              <a:rPr lang="en-US" altLang="ko-KR" sz="2000" b="0" i="0" dirty="0">
                <a:effectLst/>
                <a:latin typeface="Inter"/>
              </a:rPr>
              <a:t> : </a:t>
            </a:r>
            <a:r>
              <a:rPr lang="ko-KR" altLang="en-US" sz="1200" b="0" i="0" dirty="0">
                <a:effectLst/>
                <a:latin typeface="Inter"/>
              </a:rPr>
              <a:t>협심증 유발 운동</a:t>
            </a:r>
            <a:r>
              <a:rPr lang="en-US" altLang="ko-KR" sz="1200" b="0" i="0" dirty="0">
                <a:effectLst/>
                <a:latin typeface="Inter"/>
              </a:rPr>
              <a:t> [N: No, Y: Yes]</a:t>
            </a:r>
          </a:p>
          <a:p>
            <a:pPr algn="l" fontAlgn="base"/>
            <a:r>
              <a:rPr lang="en-US" altLang="ko-KR" sz="2000" b="0" i="0" dirty="0">
                <a:effectLst/>
                <a:latin typeface="Inter"/>
              </a:rPr>
              <a:t>· </a:t>
            </a:r>
            <a:r>
              <a:rPr lang="en-US" altLang="ko-KR" sz="2000" b="0" i="0" dirty="0" err="1">
                <a:effectLst/>
                <a:latin typeface="Inter"/>
              </a:rPr>
              <a:t>Oldpeak</a:t>
            </a:r>
            <a:r>
              <a:rPr lang="en-US" altLang="ko-KR" sz="2000" b="0" i="0" dirty="0">
                <a:effectLst/>
                <a:latin typeface="Inter"/>
              </a:rPr>
              <a:t> : </a:t>
            </a:r>
            <a:r>
              <a:rPr lang="ko-KR" altLang="en-US" sz="1200" dirty="0">
                <a:latin typeface="Inter"/>
              </a:rPr>
              <a:t>안정되기까지 운동으로 유발되는 </a:t>
            </a:r>
            <a:r>
              <a:rPr lang="en-US" altLang="ko-KR" sz="1200" dirty="0">
                <a:latin typeface="Inter"/>
              </a:rPr>
              <a:t>ST depression</a:t>
            </a:r>
          </a:p>
          <a:p>
            <a:pPr algn="l" fontAlgn="base"/>
            <a:r>
              <a:rPr lang="en-US" altLang="ko-KR" sz="2000" b="0" i="0" dirty="0">
                <a:effectLst/>
                <a:latin typeface="Inter"/>
              </a:rPr>
              <a:t>· ST</a:t>
            </a:r>
            <a:r>
              <a:rPr lang="en-US" altLang="ko-KR" sz="2000" dirty="0">
                <a:latin typeface="Inter"/>
              </a:rPr>
              <a:t> </a:t>
            </a:r>
            <a:r>
              <a:rPr lang="en-US" altLang="ko-KR" sz="2000" b="0" i="0" dirty="0">
                <a:effectLst/>
                <a:latin typeface="Inter"/>
              </a:rPr>
              <a:t>Slope : </a:t>
            </a:r>
            <a:r>
              <a:rPr lang="ko-KR" altLang="en-US" sz="1200" b="0" i="0" dirty="0">
                <a:effectLst/>
                <a:latin typeface="Inter"/>
              </a:rPr>
              <a:t>최대 운동 </a:t>
            </a:r>
            <a:r>
              <a:rPr lang="en-US" altLang="ko-KR" sz="1200" b="0" i="0" dirty="0">
                <a:effectLst/>
                <a:latin typeface="Inter"/>
              </a:rPr>
              <a:t>ST segment </a:t>
            </a:r>
            <a:r>
              <a:rPr lang="ko-KR" altLang="en-US" sz="1200" b="0" i="0" dirty="0">
                <a:effectLst/>
                <a:latin typeface="Inter"/>
              </a:rPr>
              <a:t>기울기</a:t>
            </a:r>
            <a:r>
              <a:rPr lang="en-US" altLang="ko-KR" sz="1200" b="0" i="0" dirty="0">
                <a:effectLst/>
                <a:latin typeface="Inter"/>
              </a:rPr>
              <a:t> [Down: </a:t>
            </a:r>
            <a:r>
              <a:rPr lang="en-US" altLang="ko-KR" sz="1200" b="0" i="0" dirty="0" err="1">
                <a:effectLst/>
                <a:latin typeface="Inter"/>
              </a:rPr>
              <a:t>downsloping</a:t>
            </a:r>
            <a:r>
              <a:rPr lang="en-US" altLang="ko-KR" sz="1200" b="0" i="0" dirty="0">
                <a:effectLst/>
                <a:latin typeface="Inter"/>
              </a:rPr>
              <a:t>, Flat: flat, Up: upsloping]</a:t>
            </a:r>
            <a:endParaRPr lang="en-US" altLang="ko-KR" sz="2000" b="0" i="0" dirty="0">
              <a:effectLst/>
              <a:latin typeface="Inter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6C2322E-21C3-4F09-8EF0-95EE7652B5D0}"/>
              </a:ext>
            </a:extLst>
          </p:cNvPr>
          <p:cNvSpPr txBox="1"/>
          <p:nvPr/>
        </p:nvSpPr>
        <p:spPr>
          <a:xfrm>
            <a:off x="1138177" y="5540202"/>
            <a:ext cx="67410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ko-KR" sz="3200" b="0" i="0" dirty="0">
                <a:effectLst/>
                <a:latin typeface="Inter"/>
              </a:rPr>
              <a:t>· </a:t>
            </a:r>
            <a:r>
              <a:rPr lang="en-US" altLang="ko-KR" sz="3200" b="0" i="0" dirty="0" err="1">
                <a:effectLst/>
                <a:latin typeface="Inter"/>
              </a:rPr>
              <a:t>HeartDisease</a:t>
            </a:r>
            <a:r>
              <a:rPr lang="en-US" altLang="ko-KR" sz="3200" b="0" i="0" dirty="0">
                <a:effectLst/>
                <a:latin typeface="Inter"/>
              </a:rPr>
              <a:t> : </a:t>
            </a:r>
            <a:r>
              <a:rPr lang="ko-KR" altLang="en-US" sz="1800" dirty="0">
                <a:latin typeface="Inter"/>
              </a:rPr>
              <a:t>심장병 진단</a:t>
            </a:r>
            <a:r>
              <a:rPr lang="en-US" altLang="ko-KR" sz="1800" b="0" i="0" dirty="0">
                <a:effectLst/>
                <a:latin typeface="Inter"/>
              </a:rPr>
              <a:t> [1: heart disease, 0: Normal]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303985B-D7F4-4A08-9779-982211610FDB}"/>
              </a:ext>
            </a:extLst>
          </p:cNvPr>
          <p:cNvGrpSpPr/>
          <p:nvPr/>
        </p:nvGrpSpPr>
        <p:grpSpPr>
          <a:xfrm>
            <a:off x="384794" y="715562"/>
            <a:ext cx="5195609" cy="709076"/>
            <a:chOff x="474030" y="839863"/>
            <a:chExt cx="4200520" cy="1323439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0C9D75C-2A31-4CBF-9416-A957C8E39ABC}"/>
                </a:ext>
              </a:extLst>
            </p:cNvPr>
            <p:cNvSpPr txBox="1"/>
            <p:nvPr/>
          </p:nvSpPr>
          <p:spPr>
            <a:xfrm>
              <a:off x="474030" y="839863"/>
              <a:ext cx="420052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/>
              <a:r>
                <a:rPr lang="en-US" altLang="ko-KR" sz="4000" b="0" i="0" dirty="0">
                  <a:effectLst/>
                  <a:latin typeface="Inter"/>
                </a:rPr>
                <a:t>Features </a:t>
              </a:r>
              <a:r>
                <a:rPr lang="en-US" altLang="ko-KR" sz="4000" dirty="0">
                  <a:latin typeface="Inter"/>
                </a:rPr>
                <a:t>Information</a:t>
              </a:r>
              <a:endParaRPr lang="en-US" altLang="ko-KR" sz="4000" b="0" i="0" dirty="0">
                <a:effectLst/>
                <a:latin typeface="Inter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8DE7BFF7-DF0A-455B-837C-68D8EEA96C0C}"/>
                </a:ext>
              </a:extLst>
            </p:cNvPr>
            <p:cNvCxnSpPr>
              <a:cxnSpLocks/>
            </p:cNvCxnSpPr>
            <p:nvPr/>
          </p:nvCxnSpPr>
          <p:spPr>
            <a:xfrm>
              <a:off x="583491" y="1935045"/>
              <a:ext cx="343540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48C3EEAD-F5EB-4E29-85D0-98507200C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875" y="2560496"/>
            <a:ext cx="2812387" cy="304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43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 rot="2687723">
            <a:off x="2428588" y="1893722"/>
            <a:ext cx="3011053" cy="30546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다이아몬드 3"/>
          <p:cNvSpPr/>
          <p:nvPr/>
        </p:nvSpPr>
        <p:spPr>
          <a:xfrm>
            <a:off x="3257141" y="1817279"/>
            <a:ext cx="3207567" cy="3207567"/>
          </a:xfrm>
          <a:prstGeom prst="diamond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행복Bold" panose="02020603020101020101" pitchFamily="18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3514607" y="3258418"/>
            <a:ext cx="2716561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eaLnBrk="1" hangingPunct="1">
              <a:lnSpc>
                <a:spcPct val="90000"/>
              </a:lnSpc>
              <a:defRPr/>
            </a:pPr>
            <a:r>
              <a:rPr lang="en-US" altLang="ko-KR" sz="2000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  <a:cs typeface="Tahoma" panose="020B0604030504040204" pitchFamily="34" charset="0"/>
              </a:rPr>
              <a:t>EDA &amp; Preprocessing</a:t>
            </a:r>
          </a:p>
        </p:txBody>
      </p:sp>
      <p:cxnSp>
        <p:nvCxnSpPr>
          <p:cNvPr id="20" name="직선 연결선 19"/>
          <p:cNvCxnSpPr>
            <a:cxnSpLocks/>
            <a:stCxn id="4" idx="3"/>
          </p:cNvCxnSpPr>
          <p:nvPr/>
        </p:nvCxnSpPr>
        <p:spPr>
          <a:xfrm flipH="1" flipV="1">
            <a:off x="2956559" y="-87086"/>
            <a:ext cx="3508149" cy="3508149"/>
          </a:xfrm>
          <a:prstGeom prst="line">
            <a:avLst/>
          </a:prstGeom>
          <a:ln w="9525">
            <a:solidFill>
              <a:srgbClr val="386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 flipV="1">
            <a:off x="3257141" y="3421063"/>
            <a:ext cx="3508149" cy="3508149"/>
          </a:xfrm>
          <a:prstGeom prst="line">
            <a:avLst/>
          </a:prstGeom>
          <a:ln w="9525">
            <a:solidFill>
              <a:srgbClr val="386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3682243" y="3221002"/>
            <a:ext cx="23573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682243" y="3637306"/>
            <a:ext cx="23573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4486460" y="2430805"/>
            <a:ext cx="7489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ahoma" panose="020B0604030504040204" pitchFamily="34" charset="0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08서울남산체 B" panose="02020603020101020101" pitchFamily="18" charset="-127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749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720263" cy="4482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-1"/>
            <a:ext cx="2178657" cy="44823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 rot="5400000">
            <a:off x="2260939" y="-82282"/>
            <a:ext cx="448233" cy="612797"/>
          </a:xfrm>
          <a:prstGeom prst="rtTriangl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2"/>
          <p:cNvSpPr>
            <a:spLocks noGrp="1"/>
          </p:cNvSpPr>
          <p:nvPr>
            <p:ph type="title"/>
          </p:nvPr>
        </p:nvSpPr>
        <p:spPr>
          <a:xfrm>
            <a:off x="-96508" y="-30327"/>
            <a:ext cx="2433099" cy="254442"/>
          </a:xfrm>
        </p:spPr>
        <p:txBody>
          <a:bodyPr lIns="324000" tIns="288000">
            <a:no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  <a:cs typeface="Tahoma" panose="020B0604030504040204" pitchFamily="34" charset="0"/>
              </a:rPr>
              <a:t>EDA &amp; Preprocessing</a:t>
            </a:r>
            <a:endParaRPr lang="ko-KR" altLang="en-US" sz="1600" dirty="0">
              <a:solidFill>
                <a:schemeClr val="bg1"/>
              </a:solidFill>
              <a:latin typeface="08서울남산체 B" panose="02020603020101020101" pitchFamily="18" charset="-127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4A8491-5640-4E85-99C1-545BAA8D3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48" y="1141938"/>
            <a:ext cx="7630723" cy="5391030"/>
          </a:xfrm>
          <a:prstGeom prst="rect">
            <a:avLst/>
          </a:prstGeom>
        </p:spPr>
      </p:pic>
      <p:sp>
        <p:nvSpPr>
          <p:cNvPr id="16" name="Rectangle 3">
            <a:extLst>
              <a:ext uri="{FF2B5EF4-FFF2-40B4-BE49-F238E27FC236}">
                <a16:creationId xmlns:a16="http://schemas.microsoft.com/office/drawing/2014/main" id="{4A96D37E-26D7-4D59-979E-B8CF6B0C0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1454" y="127165"/>
            <a:ext cx="638060" cy="19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ahoma" panose="020B0604030504040204" pitchFamily="34" charset="0"/>
              </a:rPr>
              <a:t>01. EDA</a:t>
            </a:r>
          </a:p>
        </p:txBody>
      </p:sp>
    </p:spTree>
    <p:extLst>
      <p:ext uri="{BB962C8B-B14F-4D97-AF65-F5344CB8AC3E}">
        <p14:creationId xmlns:p14="http://schemas.microsoft.com/office/powerpoint/2010/main" val="439757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720263" cy="4482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-1"/>
            <a:ext cx="2178657" cy="44823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 rot="5400000">
            <a:off x="2260939" y="-82282"/>
            <a:ext cx="448233" cy="612797"/>
          </a:xfrm>
          <a:prstGeom prst="rtTriangl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2"/>
          <p:cNvSpPr>
            <a:spLocks noGrp="1"/>
          </p:cNvSpPr>
          <p:nvPr>
            <p:ph type="title"/>
          </p:nvPr>
        </p:nvSpPr>
        <p:spPr>
          <a:xfrm>
            <a:off x="-96508" y="-30327"/>
            <a:ext cx="2433099" cy="254442"/>
          </a:xfrm>
        </p:spPr>
        <p:txBody>
          <a:bodyPr lIns="324000" tIns="288000">
            <a:no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  <a:cs typeface="Tahoma" panose="020B0604030504040204" pitchFamily="34" charset="0"/>
              </a:rPr>
              <a:t>EDA &amp; Preprocessing</a:t>
            </a:r>
            <a:endParaRPr lang="ko-KR" altLang="en-US" sz="1600" dirty="0">
              <a:solidFill>
                <a:schemeClr val="bg1"/>
              </a:solidFill>
              <a:latin typeface="08서울남산체 B" panose="02020603020101020101" pitchFamily="18" charset="-127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4660DD-E5EB-4445-9E29-0BCEE6F95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0406"/>
            <a:ext cx="5207432" cy="47382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C0459D-DF0D-4B78-81DF-58AE094E0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477" y="1288473"/>
            <a:ext cx="4445224" cy="4630188"/>
          </a:xfrm>
          <a:prstGeom prst="rect">
            <a:avLst/>
          </a:prstGeom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00B05B59-0CC7-4B08-B3DF-60E70B5B3A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1454" y="127165"/>
            <a:ext cx="638060" cy="19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ahoma" panose="020B0604030504040204" pitchFamily="34" charset="0"/>
              </a:rPr>
              <a:t>01. EDA</a:t>
            </a:r>
          </a:p>
        </p:txBody>
      </p:sp>
    </p:spTree>
    <p:extLst>
      <p:ext uri="{BB962C8B-B14F-4D97-AF65-F5344CB8AC3E}">
        <p14:creationId xmlns:p14="http://schemas.microsoft.com/office/powerpoint/2010/main" val="2142975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1742</TotalTime>
  <Words>542</Words>
  <Application>Microsoft Office PowerPoint</Application>
  <PresentationFormat>사용자 지정</PresentationFormat>
  <Paragraphs>120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Calibri</vt:lpstr>
      <vt:lpstr>08서울남산체 B</vt:lpstr>
      <vt:lpstr>Roboto</vt:lpstr>
      <vt:lpstr>Calibri Light</vt:lpstr>
      <vt:lpstr>Inter</vt:lpstr>
      <vt:lpstr>12롯데마트행복Bold</vt:lpstr>
      <vt:lpstr>Arial</vt:lpstr>
      <vt:lpstr>Office 테마</vt:lpstr>
      <vt:lpstr>PowerPoint 프레젠테이션</vt:lpstr>
      <vt:lpstr>PowerPoint 프레젠테이션</vt:lpstr>
      <vt:lpstr>PowerPoint 프레젠테이션</vt:lpstr>
      <vt:lpstr>Heart Failure Data</vt:lpstr>
      <vt:lpstr>Heart Failure Data</vt:lpstr>
      <vt:lpstr>Heart Failure Data</vt:lpstr>
      <vt:lpstr>PowerPoint 프레젠테이션</vt:lpstr>
      <vt:lpstr>EDA &amp; Preprocessing</vt:lpstr>
      <vt:lpstr>EDA &amp; Preprocessing</vt:lpstr>
      <vt:lpstr>EDA &amp; Preprocessing</vt:lpstr>
      <vt:lpstr>EDA &amp; Preprocessing</vt:lpstr>
      <vt:lpstr>EDA &amp; Preprocessing</vt:lpstr>
      <vt:lpstr>PowerPoint 프레젠테이션</vt:lpstr>
      <vt:lpstr>Models</vt:lpstr>
      <vt:lpstr>Models</vt:lpstr>
      <vt:lpstr>Models</vt:lpstr>
      <vt:lpstr>Models</vt:lpstr>
      <vt:lpstr>Models</vt:lpstr>
      <vt:lpstr>PowerPoint 프레젠테이션</vt:lpstr>
      <vt:lpstr>Interpreting Models</vt:lpstr>
      <vt:lpstr>Interpreting Models</vt:lpstr>
      <vt:lpstr>Interpreting Models</vt:lpstr>
      <vt:lpstr>Interpreting Models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User</dc:creator>
  <cp:lastModifiedBy>JP</cp:lastModifiedBy>
  <cp:revision>45</cp:revision>
  <dcterms:created xsi:type="dcterms:W3CDTF">2017-04-02T08:03:42Z</dcterms:created>
  <dcterms:modified xsi:type="dcterms:W3CDTF">2022-01-12T08:27:23Z</dcterms:modified>
</cp:coreProperties>
</file>